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ms-office.legacyDiagramText"/>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41"/>
  </p:notesMasterIdLst>
  <p:sldIdLst>
    <p:sldId id="309" r:id="rId2"/>
    <p:sldId id="285" r:id="rId3"/>
    <p:sldId id="316" r:id="rId4"/>
    <p:sldId id="311" r:id="rId5"/>
    <p:sldId id="317" r:id="rId6"/>
    <p:sldId id="318" r:id="rId7"/>
    <p:sldId id="319" r:id="rId8"/>
    <p:sldId id="310" r:id="rId9"/>
    <p:sldId id="320" r:id="rId10"/>
    <p:sldId id="321" r:id="rId11"/>
    <p:sldId id="312" r:id="rId12"/>
    <p:sldId id="322" r:id="rId13"/>
    <p:sldId id="323" r:id="rId14"/>
    <p:sldId id="289" r:id="rId15"/>
    <p:sldId id="326" r:id="rId16"/>
    <p:sldId id="296" r:id="rId17"/>
    <p:sldId id="298" r:id="rId18"/>
    <p:sldId id="295" r:id="rId19"/>
    <p:sldId id="299" r:id="rId20"/>
    <p:sldId id="300" r:id="rId21"/>
    <p:sldId id="297" r:id="rId22"/>
    <p:sldId id="324" r:id="rId23"/>
    <p:sldId id="314" r:id="rId24"/>
    <p:sldId id="292" r:id="rId25"/>
    <p:sldId id="291" r:id="rId26"/>
    <p:sldId id="290" r:id="rId27"/>
    <p:sldId id="293" r:id="rId28"/>
    <p:sldId id="327" r:id="rId29"/>
    <p:sldId id="294" r:id="rId30"/>
    <p:sldId id="315" r:id="rId31"/>
    <p:sldId id="328" r:id="rId32"/>
    <p:sldId id="329" r:id="rId33"/>
    <p:sldId id="308" r:id="rId34"/>
    <p:sldId id="302" r:id="rId35"/>
    <p:sldId id="303" r:id="rId36"/>
    <p:sldId id="304" r:id="rId37"/>
    <p:sldId id="305" r:id="rId38"/>
    <p:sldId id="306" r:id="rId39"/>
    <p:sldId id="307" r:id="rId4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22" autoAdjust="0"/>
    <p:restoredTop sz="94660"/>
  </p:normalViewPr>
  <p:slideViewPr>
    <p:cSldViewPr>
      <p:cViewPr varScale="1">
        <p:scale>
          <a:sx n="65" d="100"/>
          <a:sy n="65" d="100"/>
        </p:scale>
        <p:origin x="-66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06/relationships/legacyDocTextInfo" Target="legacyDocTextInfo.bin"/><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9E23C8C-88DC-4A14-B5FA-72789C632480}" type="datetimeFigureOut">
              <a:rPr lang="ru-RU"/>
              <a:pPr>
                <a:defRPr/>
              </a:pPr>
              <a:t>25.12.2015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6DF48EA-73A7-4112-BCE7-DA1C9074CB14}"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76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83B40A-CC6A-4C36-9B1F-595A0F82F9E9}" type="slidenum">
              <a:rPr lang="ru-RU" smtClean="0"/>
              <a:pPr/>
              <a:t>8</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2ED009F-694D-4591-86B9-743EC47D3B52}" type="datetimeFigureOut">
              <a:rPr lang="ru-RU"/>
              <a:pPr>
                <a:defRPr/>
              </a:pPr>
              <a:t>25.12.2015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8C8412F-BCF3-4966-B6BF-9875F1509FEF}"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6644A79-000A-40ED-A25B-B0C41FDEE61B}" type="datetimeFigureOut">
              <a:rPr lang="ru-RU"/>
              <a:pPr>
                <a:defRPr/>
              </a:pPr>
              <a:t>25.12.2015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51A29D2-AF93-40B1-ACE1-C08C3F27D5C3}"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C66CB38-5B8F-4193-8D14-8E161B65E58A}" type="datetimeFigureOut">
              <a:rPr lang="ru-RU"/>
              <a:pPr>
                <a:defRPr/>
              </a:pPr>
              <a:t>25.12.2015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FA22E7A-C2EF-4EF7-903D-01D9D2180B1D}" type="slidenum">
              <a:rPr lang="ru-RU"/>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Chart Placeholder 2"/>
          <p:cNvSpPr>
            <a:spLocks noGrp="1"/>
          </p:cNvSpPr>
          <p:nvPr>
            <p:ph type="chart" idx="1"/>
          </p:nvPr>
        </p:nvSpPr>
        <p:spPr>
          <a:xfrm>
            <a:off x="457200" y="1600200"/>
            <a:ext cx="8229600" cy="4525963"/>
          </a:xfrm>
        </p:spPr>
        <p:txBody>
          <a:bodyPr rtlCol="0">
            <a:normAutofit/>
          </a:bodyPr>
          <a:lstStyle/>
          <a:p>
            <a:pPr lvl="0"/>
            <a:endParaRPr lang="ru-RU" noProof="0" dirty="0"/>
          </a:p>
        </p:txBody>
      </p:sp>
      <p:sp>
        <p:nvSpPr>
          <p:cNvPr id="4" name="Дата 3"/>
          <p:cNvSpPr>
            <a:spLocks noGrp="1"/>
          </p:cNvSpPr>
          <p:nvPr>
            <p:ph type="dt" sz="half" idx="10"/>
          </p:nvPr>
        </p:nvSpPr>
        <p:spPr/>
        <p:txBody>
          <a:bodyPr/>
          <a:lstStyle>
            <a:lvl1pPr>
              <a:defRPr/>
            </a:lvl1pPr>
          </a:lstStyle>
          <a:p>
            <a:pPr>
              <a:defRPr/>
            </a:pPr>
            <a:fld id="{D4FDFE58-3838-4211-9D6D-83FB1C701565}" type="datetimeFigureOut">
              <a:rPr lang="ru-RU"/>
              <a:pPr>
                <a:defRPr/>
              </a:pPr>
              <a:t>25.12.2015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1065A34-7029-496C-BE94-33A7A5D8D2C8}" type="slidenum">
              <a:rPr lang="ru-RU"/>
              <a:pPr>
                <a:defRPr/>
              </a:pPr>
              <a:t>‹#›</a:t>
            </a:fld>
            <a:endParaRPr lang="ru-RU"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ru-RU" noProof="0" dirty="0"/>
          </a:p>
        </p:txBody>
      </p:sp>
      <p:sp>
        <p:nvSpPr>
          <p:cNvPr id="4" name="Дата 3"/>
          <p:cNvSpPr>
            <a:spLocks noGrp="1"/>
          </p:cNvSpPr>
          <p:nvPr>
            <p:ph type="dt" sz="half" idx="10"/>
          </p:nvPr>
        </p:nvSpPr>
        <p:spPr/>
        <p:txBody>
          <a:bodyPr/>
          <a:lstStyle>
            <a:lvl1pPr>
              <a:defRPr/>
            </a:lvl1pPr>
          </a:lstStyle>
          <a:p>
            <a:pPr>
              <a:defRPr/>
            </a:pPr>
            <a:fld id="{3AA906E9-3187-43F5-B563-CFDFC51CBD04}" type="datetimeFigureOut">
              <a:rPr lang="ru-RU"/>
              <a:pPr>
                <a:defRPr/>
              </a:pPr>
              <a:t>25.12.2015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A1F33C8-EABE-4C1E-BD42-4A9FED071708}" type="slidenum">
              <a:rPr lang="ru-RU"/>
              <a:pPr>
                <a:defRPr/>
              </a:pPr>
              <a:t>‹#›</a:t>
            </a:fld>
            <a:endParaRPr lang="ru-RU"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Дата 3"/>
          <p:cNvSpPr>
            <a:spLocks noGrp="1"/>
          </p:cNvSpPr>
          <p:nvPr>
            <p:ph type="dt" sz="half" idx="10"/>
          </p:nvPr>
        </p:nvSpPr>
        <p:spPr/>
        <p:txBody>
          <a:bodyPr/>
          <a:lstStyle>
            <a:lvl1pPr>
              <a:defRPr/>
            </a:lvl1pPr>
          </a:lstStyle>
          <a:p>
            <a:pPr>
              <a:defRPr/>
            </a:pPr>
            <a:fld id="{555C5372-5200-46B3-8AFA-8375A16FACB4}" type="datetimeFigureOut">
              <a:rPr lang="ru-RU"/>
              <a:pPr>
                <a:defRPr/>
              </a:pPr>
              <a:t>25.12.2015</a:t>
            </a:fld>
            <a:endParaRPr lang="ru-RU" dirty="0"/>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206F0874-8626-4424-955F-0376C24C3DFA}" type="slidenum">
              <a:rPr lang="ru-RU"/>
              <a:pPr>
                <a:defRPr/>
              </a:pPr>
              <a:t>‹#›</a:t>
            </a:fld>
            <a:endParaRPr lang="ru-RU"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hart Placeholder 3"/>
          <p:cNvSpPr>
            <a:spLocks noGrp="1"/>
          </p:cNvSpPr>
          <p:nvPr>
            <p:ph type="chart" sz="half" idx="2"/>
          </p:nvPr>
        </p:nvSpPr>
        <p:spPr>
          <a:xfrm>
            <a:off x="4648200" y="1600200"/>
            <a:ext cx="4038600" cy="4525963"/>
          </a:xfrm>
        </p:spPr>
        <p:txBody>
          <a:bodyPr rtlCol="0">
            <a:normAutofit/>
          </a:bodyPr>
          <a:lstStyle/>
          <a:p>
            <a:pPr lvl="0"/>
            <a:endParaRPr lang="ru-RU" noProof="0" dirty="0"/>
          </a:p>
        </p:txBody>
      </p:sp>
      <p:sp>
        <p:nvSpPr>
          <p:cNvPr id="5" name="Дата 3"/>
          <p:cNvSpPr>
            <a:spLocks noGrp="1"/>
          </p:cNvSpPr>
          <p:nvPr>
            <p:ph type="dt" sz="half" idx="10"/>
          </p:nvPr>
        </p:nvSpPr>
        <p:spPr/>
        <p:txBody>
          <a:bodyPr/>
          <a:lstStyle>
            <a:lvl1pPr>
              <a:defRPr/>
            </a:lvl1pPr>
          </a:lstStyle>
          <a:p>
            <a:pPr>
              <a:defRPr/>
            </a:pPr>
            <a:fld id="{64F26EA9-9DCA-498D-A99C-887E1FB8D5DF}" type="datetimeFigureOut">
              <a:rPr lang="ru-RU"/>
              <a:pPr>
                <a:defRPr/>
              </a:pPr>
              <a:t>25.12.2015</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155F68C-2908-4DAA-9B25-1F08BF64CB06}" type="slidenum">
              <a:rPr lang="ru-RU"/>
              <a:pPr>
                <a:defRPr/>
              </a:pPr>
              <a:t>‹#›</a:t>
            </a:fld>
            <a:endParaRPr lang="ru-RU"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235B49E-4DD8-49AB-84B7-C12BE4098F94}" type="datetimeFigureOut">
              <a:rPr lang="ru-RU"/>
              <a:pPr>
                <a:defRPr/>
              </a:pPr>
              <a:t>25.12.2015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43F59EC-A7CB-4B1E-84B9-D232511B4A4A}"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5A83DBA-5613-4F24-8B44-D1E1E7726D37}" type="datetimeFigureOut">
              <a:rPr lang="ru-RU"/>
              <a:pPr>
                <a:defRPr/>
              </a:pPr>
              <a:t>25.12.2015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16A0D07-74E6-43AA-8049-98E5193A57FA}"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2F761C3-FC5C-48BA-B1F7-0953EBA90031}" type="datetimeFigureOut">
              <a:rPr lang="ru-RU"/>
              <a:pPr>
                <a:defRPr/>
              </a:pPr>
              <a:t>25.12.2015</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A2592A6-FE97-4A7B-B606-77FDD747F4B5}"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7D4C4C4-9AB7-416B-BE33-9E75048E13BE}" type="datetimeFigureOut">
              <a:rPr lang="ru-RU"/>
              <a:pPr>
                <a:defRPr/>
              </a:pPr>
              <a:t>25.12.2015</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D52C036-F2EB-4C03-AF92-843DBA82FBA0}"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057F47A-39EB-45B4-9F43-FF6402768801}" type="datetimeFigureOut">
              <a:rPr lang="ru-RU"/>
              <a:pPr>
                <a:defRPr/>
              </a:pPr>
              <a:t>25.12.2015</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22A1B281-5B8D-46BD-81F0-4F2B8E1672E5}"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C614453-60DE-49E5-A822-ABCCC40280BA}" type="datetimeFigureOut">
              <a:rPr lang="ru-RU"/>
              <a:pPr>
                <a:defRPr/>
              </a:pPr>
              <a:t>25.12.2015</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771CA7FF-5815-4A15-954D-130A244A2686}"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FF24A4C-20EE-40DC-A44D-5E8594923009}" type="datetimeFigureOut">
              <a:rPr lang="ru-RU"/>
              <a:pPr>
                <a:defRPr/>
              </a:pPr>
              <a:t>25.12.2015</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74CE662-FEA5-4854-8833-FA9888308F6F}"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4753576-E363-4932-A1AD-83FF5F966049}" type="datetimeFigureOut">
              <a:rPr lang="ru-RU"/>
              <a:pPr>
                <a:defRPr/>
              </a:pPr>
              <a:t>25.12.2015</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0A320D9-4924-4374-BA82-154D8BD35ED9}"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6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66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955D77B-C05E-4CE3-8832-00CD2873C1A2}" type="datetimeFigureOut">
              <a:rPr lang="ru-RU"/>
              <a:pPr>
                <a:defRPr/>
              </a:pPr>
              <a:t>25.12.2015</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B8AAFC9-D454-4844-B50B-CC0723D5B6A6}"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80" r:id="rId1"/>
    <p:sldLayoutId id="2147483679" r:id="rId2"/>
    <p:sldLayoutId id="2147483678" r:id="rId3"/>
    <p:sldLayoutId id="2147483677" r:id="rId4"/>
    <p:sldLayoutId id="2147483676" r:id="rId5"/>
    <p:sldLayoutId id="2147483675" r:id="rId6"/>
    <p:sldLayoutId id="2147483674" r:id="rId7"/>
    <p:sldLayoutId id="2147483673" r:id="rId8"/>
    <p:sldLayoutId id="2147483672" r:id="rId9"/>
    <p:sldLayoutId id="2147483671" r:id="rId10"/>
    <p:sldLayoutId id="2147483670" r:id="rId11"/>
    <p:sldLayoutId id="2147483669" r:id="rId12"/>
    <p:sldLayoutId id="2147483668" r:id="rId13"/>
    <p:sldLayoutId id="2147483667" r:id="rId14"/>
    <p:sldLayoutId id="2147483666"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_____Microsoft_Office_Excel_97-20032.xls"/><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_____Microsoft_Office_Excel_97-20033.xls"/><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_____Microsoft_Office_Excel_97-20034.xls"/><Relationship Id="rId2" Type="http://schemas.openxmlformats.org/officeDocument/2006/relationships/slideLayout" Target="../slideLayouts/slideLayout12.xml"/><Relationship Id="rId1" Type="http://schemas.openxmlformats.org/officeDocument/2006/relationships/vmlDrawing" Target="../drawings/vmlDrawing5.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_____Microsoft_Office_Excel_97-20035.xls"/><Relationship Id="rId2" Type="http://schemas.openxmlformats.org/officeDocument/2006/relationships/slideLayout" Target="../slideLayouts/slideLayout12.xml"/><Relationship Id="rId1" Type="http://schemas.openxmlformats.org/officeDocument/2006/relationships/vmlDrawing" Target="../drawings/vmlDrawing6.v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_____Microsoft_Office_Excel_97-20036.xls"/><Relationship Id="rId2" Type="http://schemas.openxmlformats.org/officeDocument/2006/relationships/slideLayout" Target="../slideLayouts/slideLayout12.xml"/><Relationship Id="rId1" Type="http://schemas.openxmlformats.org/officeDocument/2006/relationships/vmlDrawing" Target="../drawings/vmlDrawing7.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_____Microsoft_Office_Excel_97-20037.xls"/><Relationship Id="rId2" Type="http://schemas.openxmlformats.org/officeDocument/2006/relationships/slideLayout" Target="../slideLayouts/slideLayout12.xml"/><Relationship Id="rId1" Type="http://schemas.openxmlformats.org/officeDocument/2006/relationships/vmlDrawing" Target="../drawings/vmlDrawing8.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_____Microsoft_Office_Excel_97-20038.xls"/><Relationship Id="rId2" Type="http://schemas.openxmlformats.org/officeDocument/2006/relationships/slideLayout" Target="../slideLayouts/slideLayout12.xml"/><Relationship Id="rId1" Type="http://schemas.openxmlformats.org/officeDocument/2006/relationships/vmlDrawing" Target="../drawings/vmlDrawing9.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_____Microsoft_Office_Excel_97-20039.xls"/><Relationship Id="rId2" Type="http://schemas.openxmlformats.org/officeDocument/2006/relationships/slideLayout" Target="../slideLayouts/slideLayout15.xml"/><Relationship Id="rId1" Type="http://schemas.openxmlformats.org/officeDocument/2006/relationships/vmlDrawing" Target="../drawings/vmlDrawing10.vml"/><Relationship Id="rId4" Type="http://schemas.openxmlformats.org/officeDocument/2006/relationships/oleObject" Target="../embeddings/_____Microsoft_Office_Excel_97-200310.xls"/></Relationships>
</file>

<file path=ppt/slides/_rels/slide35.xml.rels><?xml version="1.0" encoding="UTF-8" standalone="yes"?>
<Relationships xmlns="http://schemas.openxmlformats.org/package/2006/relationships"><Relationship Id="rId3" Type="http://schemas.openxmlformats.org/officeDocument/2006/relationships/oleObject" Target="../embeddings/_____Microsoft_Office_Excel_97-200311.xls"/><Relationship Id="rId2" Type="http://schemas.openxmlformats.org/officeDocument/2006/relationships/slideLayout" Target="../slideLayouts/slideLayout15.xml"/><Relationship Id="rId1" Type="http://schemas.openxmlformats.org/officeDocument/2006/relationships/vmlDrawing" Target="../drawings/vmlDrawing11.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_____Microsoft_Office_Excel_97-200312.xls"/><Relationship Id="rId2" Type="http://schemas.openxmlformats.org/officeDocument/2006/relationships/slideLayout" Target="../slideLayouts/slideLayout12.xml"/><Relationship Id="rId1" Type="http://schemas.openxmlformats.org/officeDocument/2006/relationships/vmlDrawing" Target="../drawings/vmlDrawing12.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_____Microsoft_Office_Excel_97-200313.xls"/><Relationship Id="rId2" Type="http://schemas.openxmlformats.org/officeDocument/2006/relationships/slideLayout" Target="../slideLayouts/slideLayout12.xml"/><Relationship Id="rId1" Type="http://schemas.openxmlformats.org/officeDocument/2006/relationships/vmlDrawing" Target="../drawings/vmlDrawing13.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_____Microsoft_Office_Excel_97-200314.xls"/><Relationship Id="rId2" Type="http://schemas.openxmlformats.org/officeDocument/2006/relationships/slideLayout" Target="../slideLayouts/slideLayout12.xml"/><Relationship Id="rId1" Type="http://schemas.openxmlformats.org/officeDocument/2006/relationships/vmlDrawing" Target="../drawings/vmlDrawing14.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p:cNvSpPr>
          <p:nvPr>
            <p:ph idx="1"/>
          </p:nvPr>
        </p:nvSpPr>
        <p:spPr>
          <a:xfrm>
            <a:off x="285720" y="1000108"/>
            <a:ext cx="8229600" cy="4525963"/>
          </a:xfrm>
        </p:spPr>
        <p:txBody>
          <a:bodyPr rtlCol="0">
            <a:normAutofit/>
          </a:bodyPr>
          <a:lstStyle/>
          <a:p>
            <a:pPr algn="ctr" eaLnBrk="1" fontAlgn="auto" hangingPunct="1">
              <a:lnSpc>
                <a:spcPct val="90000"/>
              </a:lnSpc>
              <a:spcAft>
                <a:spcPts val="0"/>
              </a:spcAft>
              <a:buFont typeface="Arial" charset="0"/>
              <a:buNone/>
              <a:defRPr/>
            </a:pPr>
            <a:r>
              <a:rPr lang="ru-RU" sz="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rPr>
              <a:t>Бюджет для Граждан  на 2016 год</a:t>
            </a:r>
          </a:p>
        </p:txBody>
      </p:sp>
      <p:sp>
        <p:nvSpPr>
          <p:cNvPr id="8194" name="Скругленный прямоугольник 37918"/>
          <p:cNvSpPr>
            <a:spLocks noChangeArrowheads="1"/>
          </p:cNvSpPr>
          <p:nvPr/>
        </p:nvSpPr>
        <p:spPr bwMode="auto">
          <a:xfrm>
            <a:off x="571472" y="5072074"/>
            <a:ext cx="7886700" cy="1285877"/>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ru-RU"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rPr>
              <a:t>к бюджету Федоровского муниципального района на 2016 год</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sz="2800" b="1" dirty="0" smtClean="0">
                <a:solidFill>
                  <a:schemeClr val="tx2">
                    <a:lumMod val="60000"/>
                    <a:lumOff val="40000"/>
                  </a:schemeClr>
                </a:solidFill>
              </a:rPr>
              <a:t>Общие характеристики бюджетов</a:t>
            </a:r>
            <a:r>
              <a:rPr lang="ru-RU" sz="2800" dirty="0" smtClean="0">
                <a:solidFill>
                  <a:schemeClr val="tx2">
                    <a:lumMod val="60000"/>
                    <a:lumOff val="40000"/>
                  </a:schemeClr>
                </a:solidFill>
              </a:rPr>
              <a:t/>
            </a:r>
            <a:br>
              <a:rPr lang="ru-RU" sz="2800" dirty="0" smtClean="0">
                <a:solidFill>
                  <a:schemeClr val="tx2">
                    <a:lumMod val="60000"/>
                    <a:lumOff val="40000"/>
                  </a:schemeClr>
                </a:solidFill>
              </a:rPr>
            </a:br>
            <a:r>
              <a:rPr lang="ru-RU" sz="2800" b="1" dirty="0" smtClean="0">
                <a:solidFill>
                  <a:schemeClr val="tx2">
                    <a:lumMod val="60000"/>
                    <a:lumOff val="40000"/>
                  </a:schemeClr>
                </a:solidFill>
              </a:rPr>
              <a:t>Доходы – Расходы = Дефицит (</a:t>
            </a:r>
            <a:r>
              <a:rPr lang="ru-RU" sz="2800" b="1" dirty="0" err="1" smtClean="0">
                <a:solidFill>
                  <a:schemeClr val="tx2">
                    <a:lumMod val="60000"/>
                    <a:lumOff val="40000"/>
                  </a:schemeClr>
                </a:solidFill>
              </a:rPr>
              <a:t>Профицит</a:t>
            </a:r>
            <a:r>
              <a:rPr lang="ru-RU" sz="2800" b="1" dirty="0" smtClean="0">
                <a:solidFill>
                  <a:schemeClr val="tx2">
                    <a:lumMod val="60000"/>
                    <a:lumOff val="40000"/>
                  </a:schemeClr>
                </a:solidFill>
              </a:rPr>
              <a:t>) </a:t>
            </a:r>
            <a:r>
              <a:rPr lang="ru-RU" sz="2800" dirty="0" smtClean="0"/>
              <a:t/>
            </a:r>
            <a:br>
              <a:rPr lang="ru-RU" sz="2800" dirty="0" smtClean="0"/>
            </a:br>
            <a:endParaRPr lang="ru-RU" sz="2800" dirty="0"/>
          </a:p>
        </p:txBody>
      </p:sp>
      <p:pic>
        <p:nvPicPr>
          <p:cNvPr id="29698" name="Рисунок 11" descr="Описание: http://im2-tub-ru.yandex.net/i?id=420006276-11-72&amp;n=21"/>
          <p:cNvPicPr>
            <a:picLocks noChangeAspect="1" noChangeArrowheads="1"/>
          </p:cNvPicPr>
          <p:nvPr/>
        </p:nvPicPr>
        <p:blipFill>
          <a:blip r:embed="rId2"/>
          <a:srcRect l="-2278" r="-6496"/>
          <a:stretch>
            <a:fillRect/>
          </a:stretch>
        </p:blipFill>
        <p:spPr bwMode="auto">
          <a:xfrm>
            <a:off x="2714625" y="1143000"/>
            <a:ext cx="1857375" cy="2971800"/>
          </a:xfrm>
          <a:prstGeom prst="rect">
            <a:avLst/>
          </a:prstGeom>
          <a:noFill/>
          <a:ln w="9525">
            <a:noFill/>
            <a:miter lim="800000"/>
            <a:headEnd/>
            <a:tailEnd/>
          </a:ln>
        </p:spPr>
      </p:pic>
      <p:sp>
        <p:nvSpPr>
          <p:cNvPr id="29699" name="Стрелка углом 28"/>
          <p:cNvSpPr>
            <a:spLocks/>
          </p:cNvSpPr>
          <p:nvPr/>
        </p:nvSpPr>
        <p:spPr bwMode="auto">
          <a:xfrm>
            <a:off x="3357563" y="1285875"/>
            <a:ext cx="600075" cy="804863"/>
          </a:xfrm>
          <a:custGeom>
            <a:avLst/>
            <a:gdLst>
              <a:gd name="T0" fmla="*/ 0 w 600075"/>
              <a:gd name="T1" fmla="*/ 804304 h 805142"/>
              <a:gd name="T2" fmla="*/ 0 w 600075"/>
              <a:gd name="T3" fmla="*/ 337191 h 805142"/>
              <a:gd name="T4" fmla="*/ 262533 w 600075"/>
              <a:gd name="T5" fmla="*/ 74931 h 805142"/>
              <a:gd name="T6" fmla="*/ 450056 w 600075"/>
              <a:gd name="T7" fmla="*/ 74931 h 805142"/>
              <a:gd name="T8" fmla="*/ 450056 w 600075"/>
              <a:gd name="T9" fmla="*/ 0 h 805142"/>
              <a:gd name="T10" fmla="*/ 600075 w 600075"/>
              <a:gd name="T11" fmla="*/ 149863 h 805142"/>
              <a:gd name="T12" fmla="*/ 450056 w 600075"/>
              <a:gd name="T13" fmla="*/ 299726 h 805142"/>
              <a:gd name="T14" fmla="*/ 450056 w 600075"/>
              <a:gd name="T15" fmla="*/ 224794 h 805142"/>
              <a:gd name="T16" fmla="*/ 262533 w 600075"/>
              <a:gd name="T17" fmla="*/ 224794 h 805142"/>
              <a:gd name="T18" fmla="*/ 150019 w 600075"/>
              <a:gd name="T19" fmla="*/ 337191 h 805142"/>
              <a:gd name="T20" fmla="*/ 150019 w 600075"/>
              <a:gd name="T21" fmla="*/ 804304 h 805142"/>
              <a:gd name="T22" fmla="*/ 0 w 600075"/>
              <a:gd name="T23" fmla="*/ 804304 h 805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0075"/>
              <a:gd name="T37" fmla="*/ 0 h 805142"/>
              <a:gd name="T38" fmla="*/ 600075 w 600075"/>
              <a:gd name="T39" fmla="*/ 805142 h 805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0075" h="805142">
                <a:moveTo>
                  <a:pt x="0" y="805142"/>
                </a:moveTo>
                <a:lnTo>
                  <a:pt x="0" y="337542"/>
                </a:lnTo>
                <a:cubicBezTo>
                  <a:pt x="0" y="192549"/>
                  <a:pt x="117540" y="75009"/>
                  <a:pt x="262533" y="75009"/>
                </a:cubicBezTo>
                <a:lnTo>
                  <a:pt x="450056" y="75009"/>
                </a:lnTo>
                <a:lnTo>
                  <a:pt x="450056" y="0"/>
                </a:lnTo>
                <a:lnTo>
                  <a:pt x="600075" y="150019"/>
                </a:lnTo>
                <a:lnTo>
                  <a:pt x="450056" y="300038"/>
                </a:lnTo>
                <a:lnTo>
                  <a:pt x="450056" y="225028"/>
                </a:lnTo>
                <a:lnTo>
                  <a:pt x="262533" y="225028"/>
                </a:lnTo>
                <a:cubicBezTo>
                  <a:pt x="200393" y="225028"/>
                  <a:pt x="150019" y="275402"/>
                  <a:pt x="150019" y="337542"/>
                </a:cubicBezTo>
                <a:lnTo>
                  <a:pt x="150019" y="805142"/>
                </a:lnTo>
                <a:lnTo>
                  <a:pt x="0" y="805142"/>
                </a:lnTo>
                <a:close/>
              </a:path>
            </a:pathLst>
          </a:custGeom>
          <a:solidFill>
            <a:srgbClr val="4F81BD"/>
          </a:solidFill>
          <a:ln w="25400" algn="ctr">
            <a:solidFill>
              <a:srgbClr val="385D8A"/>
            </a:solidFill>
            <a:round/>
            <a:headEnd/>
            <a:tailEnd/>
          </a:ln>
        </p:spPr>
        <p:txBody>
          <a:bodyPr anchor="ctr"/>
          <a:lstStyle/>
          <a:p>
            <a:endParaRPr lang="ru-RU"/>
          </a:p>
        </p:txBody>
      </p:sp>
      <p:pic>
        <p:nvPicPr>
          <p:cNvPr id="29700" name="Рисунок 13" descr="Описание: http://im2-tub-ru.yandex.net/i?id=420006276-11-72&amp;n=21"/>
          <p:cNvPicPr>
            <a:picLocks noChangeAspect="1" noChangeArrowheads="1"/>
          </p:cNvPicPr>
          <p:nvPr/>
        </p:nvPicPr>
        <p:blipFill>
          <a:blip r:embed="rId3"/>
          <a:srcRect/>
          <a:stretch>
            <a:fillRect/>
          </a:stretch>
        </p:blipFill>
        <p:spPr bwMode="auto">
          <a:xfrm>
            <a:off x="4786313" y="1143000"/>
            <a:ext cx="1800225" cy="2714625"/>
          </a:xfrm>
          <a:prstGeom prst="rect">
            <a:avLst/>
          </a:prstGeom>
          <a:noFill/>
          <a:ln w="9525">
            <a:noFill/>
            <a:miter lim="800000"/>
            <a:headEnd/>
            <a:tailEnd/>
          </a:ln>
        </p:spPr>
      </p:pic>
      <p:pic>
        <p:nvPicPr>
          <p:cNvPr id="29701" name="Рисунок 12" descr="Описание: http://im2-tub-ru.yandex.net/i?id=420006276-11-72&amp;n=21"/>
          <p:cNvPicPr>
            <a:picLocks noChangeAspect="1" noChangeArrowheads="1"/>
          </p:cNvPicPr>
          <p:nvPr/>
        </p:nvPicPr>
        <p:blipFill>
          <a:blip r:embed="rId4"/>
          <a:srcRect l="-5251" r="-3065"/>
          <a:stretch>
            <a:fillRect/>
          </a:stretch>
        </p:blipFill>
        <p:spPr bwMode="auto">
          <a:xfrm>
            <a:off x="7000875" y="1643063"/>
            <a:ext cx="1638300" cy="1882775"/>
          </a:xfrm>
          <a:prstGeom prst="rect">
            <a:avLst/>
          </a:prstGeom>
          <a:noFill/>
          <a:ln w="9525">
            <a:noFill/>
            <a:miter lim="800000"/>
            <a:headEnd/>
            <a:tailEnd/>
          </a:ln>
        </p:spPr>
      </p:pic>
      <p:pic>
        <p:nvPicPr>
          <p:cNvPr id="29702" name="Рисунок 12" descr="Описание: http://im2-tub-ru.yandex.net/i?id=420006276-11-72&amp;n=21"/>
          <p:cNvPicPr>
            <a:picLocks noChangeAspect="1" noChangeArrowheads="1"/>
          </p:cNvPicPr>
          <p:nvPr/>
        </p:nvPicPr>
        <p:blipFill>
          <a:blip r:embed="rId4"/>
          <a:srcRect l="-5251" r="-3065"/>
          <a:stretch>
            <a:fillRect/>
          </a:stretch>
        </p:blipFill>
        <p:spPr bwMode="auto">
          <a:xfrm>
            <a:off x="500063" y="1714500"/>
            <a:ext cx="1638300" cy="1882775"/>
          </a:xfrm>
          <a:prstGeom prst="rect">
            <a:avLst/>
          </a:prstGeom>
          <a:noFill/>
          <a:ln w="9525">
            <a:noFill/>
            <a:miter lim="800000"/>
            <a:headEnd/>
            <a:tailEnd/>
          </a:ln>
        </p:spPr>
      </p:pic>
      <p:sp>
        <p:nvSpPr>
          <p:cNvPr id="29703" name="Развернутая стрелка 24"/>
          <p:cNvSpPr>
            <a:spLocks/>
          </p:cNvSpPr>
          <p:nvPr/>
        </p:nvSpPr>
        <p:spPr bwMode="auto">
          <a:xfrm>
            <a:off x="1143000" y="1714500"/>
            <a:ext cx="407988" cy="928688"/>
          </a:xfrm>
          <a:custGeom>
            <a:avLst/>
            <a:gdLst>
              <a:gd name="T0" fmla="*/ 0 w 408940"/>
              <a:gd name="T1" fmla="*/ 930597 h 927735"/>
              <a:gd name="T2" fmla="*/ 0 w 408940"/>
              <a:gd name="T3" fmla="*/ 179463 h 927735"/>
              <a:gd name="T4" fmla="*/ 177664 w 408940"/>
              <a:gd name="T5" fmla="*/ 0 h 927735"/>
              <a:gd name="T6" fmla="*/ 177664 w 408940"/>
              <a:gd name="T7" fmla="*/ 0 h 927735"/>
              <a:gd name="T8" fmla="*/ 355329 w 408940"/>
              <a:gd name="T9" fmla="*/ 179463 h 927735"/>
              <a:gd name="T10" fmla="*/ 355330 w 408940"/>
              <a:gd name="T11" fmla="*/ 595397 h 927735"/>
              <a:gd name="T12" fmla="*/ 406090 w 408940"/>
              <a:gd name="T13" fmla="*/ 595397 h 927735"/>
              <a:gd name="T14" fmla="*/ 304568 w 408940"/>
              <a:gd name="T15" fmla="*/ 697948 h 927735"/>
              <a:gd name="T16" fmla="*/ 203045 w 408940"/>
              <a:gd name="T17" fmla="*/ 595397 h 927735"/>
              <a:gd name="T18" fmla="*/ 253807 w 408940"/>
              <a:gd name="T19" fmla="*/ 595397 h 927735"/>
              <a:gd name="T20" fmla="*/ 253807 w 408940"/>
              <a:gd name="T21" fmla="*/ 179463 h 927735"/>
              <a:gd name="T22" fmla="*/ 177665 w 408940"/>
              <a:gd name="T23" fmla="*/ 102550 h 927735"/>
              <a:gd name="T24" fmla="*/ 177664 w 408940"/>
              <a:gd name="T25" fmla="*/ 102550 h 927735"/>
              <a:gd name="T26" fmla="*/ 101523 w 408940"/>
              <a:gd name="T27" fmla="*/ 179463 h 927735"/>
              <a:gd name="T28" fmla="*/ 101523 w 408940"/>
              <a:gd name="T29" fmla="*/ 930597 h 927735"/>
              <a:gd name="T30" fmla="*/ 0 w 408940"/>
              <a:gd name="T31" fmla="*/ 930597 h 9277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8940"/>
              <a:gd name="T49" fmla="*/ 0 h 927735"/>
              <a:gd name="T50" fmla="*/ 408940 w 408940"/>
              <a:gd name="T51" fmla="*/ 927735 h 9277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8940" h="927735">
                <a:moveTo>
                  <a:pt x="0" y="927735"/>
                </a:moveTo>
                <a:lnTo>
                  <a:pt x="0" y="178911"/>
                </a:lnTo>
                <a:cubicBezTo>
                  <a:pt x="0" y="80101"/>
                  <a:pt x="80101" y="0"/>
                  <a:pt x="178911" y="0"/>
                </a:cubicBezTo>
                <a:cubicBezTo>
                  <a:pt x="277721" y="0"/>
                  <a:pt x="357822" y="80101"/>
                  <a:pt x="357822" y="178911"/>
                </a:cubicBezTo>
                <a:cubicBezTo>
                  <a:pt x="357822" y="317129"/>
                  <a:pt x="357823" y="455348"/>
                  <a:pt x="357823" y="593566"/>
                </a:cubicBezTo>
                <a:lnTo>
                  <a:pt x="408940" y="593566"/>
                </a:lnTo>
                <a:lnTo>
                  <a:pt x="306705" y="695801"/>
                </a:lnTo>
                <a:lnTo>
                  <a:pt x="204470" y="593566"/>
                </a:lnTo>
                <a:lnTo>
                  <a:pt x="255588" y="593566"/>
                </a:lnTo>
                <a:lnTo>
                  <a:pt x="255588" y="178911"/>
                </a:lnTo>
                <a:cubicBezTo>
                  <a:pt x="255588" y="136564"/>
                  <a:pt x="221259" y="102235"/>
                  <a:pt x="178912" y="102235"/>
                </a:cubicBezTo>
                <a:lnTo>
                  <a:pt x="178911" y="102235"/>
                </a:lnTo>
                <a:cubicBezTo>
                  <a:pt x="136564" y="102235"/>
                  <a:pt x="102235" y="136564"/>
                  <a:pt x="102235" y="178911"/>
                </a:cubicBezTo>
                <a:lnTo>
                  <a:pt x="102235" y="927735"/>
                </a:lnTo>
                <a:lnTo>
                  <a:pt x="0" y="927735"/>
                </a:lnTo>
                <a:close/>
              </a:path>
            </a:pathLst>
          </a:custGeom>
          <a:solidFill>
            <a:srgbClr val="4F81BD"/>
          </a:solidFill>
          <a:ln w="25400" algn="ctr">
            <a:solidFill>
              <a:srgbClr val="385D8A"/>
            </a:solidFill>
            <a:round/>
            <a:headEnd/>
            <a:tailEnd/>
          </a:ln>
        </p:spPr>
        <p:txBody>
          <a:bodyPr anchor="ctr"/>
          <a:lstStyle/>
          <a:p>
            <a:endParaRPr lang="ru-RU"/>
          </a:p>
        </p:txBody>
      </p:sp>
      <p:sp>
        <p:nvSpPr>
          <p:cNvPr id="29704" name="Развернутая стрелка 27"/>
          <p:cNvSpPr>
            <a:spLocks/>
          </p:cNvSpPr>
          <p:nvPr/>
        </p:nvSpPr>
        <p:spPr bwMode="auto">
          <a:xfrm>
            <a:off x="5500688" y="1285875"/>
            <a:ext cx="382587" cy="995363"/>
          </a:xfrm>
          <a:custGeom>
            <a:avLst/>
            <a:gdLst>
              <a:gd name="T0" fmla="*/ 0 w 381635"/>
              <a:gd name="T1" fmla="*/ 994729 h 995680"/>
              <a:gd name="T2" fmla="*/ 0 w 381635"/>
              <a:gd name="T3" fmla="*/ 166806 h 995680"/>
              <a:gd name="T4" fmla="*/ 168219 w 381635"/>
              <a:gd name="T5" fmla="*/ 0 h 995680"/>
              <a:gd name="T6" fmla="*/ 168219 w 381635"/>
              <a:gd name="T7" fmla="*/ 0 h 995680"/>
              <a:gd name="T8" fmla="*/ 336436 w 381635"/>
              <a:gd name="T9" fmla="*/ 166806 h 995680"/>
              <a:gd name="T10" fmla="*/ 336437 w 381635"/>
              <a:gd name="T11" fmla="*/ 650730 h 995680"/>
              <a:gd name="T12" fmla="*/ 384499 w 381635"/>
              <a:gd name="T13" fmla="*/ 650730 h 995680"/>
              <a:gd name="T14" fmla="*/ 288375 w 381635"/>
              <a:gd name="T15" fmla="*/ 746046 h 995680"/>
              <a:gd name="T16" fmla="*/ 192250 w 381635"/>
              <a:gd name="T17" fmla="*/ 650730 h 995680"/>
              <a:gd name="T18" fmla="*/ 240312 w 381635"/>
              <a:gd name="T19" fmla="*/ 650730 h 995680"/>
              <a:gd name="T20" fmla="*/ 240312 w 381635"/>
              <a:gd name="T21" fmla="*/ 166806 h 995680"/>
              <a:gd name="T22" fmla="*/ 168219 w 381635"/>
              <a:gd name="T23" fmla="*/ 95318 h 995680"/>
              <a:gd name="T24" fmla="*/ 168219 w 381635"/>
              <a:gd name="T25" fmla="*/ 95319 h 995680"/>
              <a:gd name="T26" fmla="*/ 96124 w 381635"/>
              <a:gd name="T27" fmla="*/ 166807 h 995680"/>
              <a:gd name="T28" fmla="*/ 96125 w 381635"/>
              <a:gd name="T29" fmla="*/ 994729 h 995680"/>
              <a:gd name="T30" fmla="*/ 0 w 381635"/>
              <a:gd name="T31" fmla="*/ 994729 h 9956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1635"/>
              <a:gd name="T49" fmla="*/ 0 h 995680"/>
              <a:gd name="T50" fmla="*/ 381635 w 381635"/>
              <a:gd name="T51" fmla="*/ 995680 h 9956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1635" h="995680">
                <a:moveTo>
                  <a:pt x="0" y="995680"/>
                </a:moveTo>
                <a:lnTo>
                  <a:pt x="0" y="166965"/>
                </a:lnTo>
                <a:cubicBezTo>
                  <a:pt x="0" y="74753"/>
                  <a:pt x="74753" y="0"/>
                  <a:pt x="166965" y="0"/>
                </a:cubicBezTo>
                <a:cubicBezTo>
                  <a:pt x="259177" y="0"/>
                  <a:pt x="333930" y="74753"/>
                  <a:pt x="333930" y="166965"/>
                </a:cubicBezTo>
                <a:cubicBezTo>
                  <a:pt x="333930" y="328427"/>
                  <a:pt x="333931" y="489889"/>
                  <a:pt x="333931" y="651351"/>
                </a:cubicBezTo>
                <a:lnTo>
                  <a:pt x="381635" y="651351"/>
                </a:lnTo>
                <a:lnTo>
                  <a:pt x="286226" y="746760"/>
                </a:lnTo>
                <a:lnTo>
                  <a:pt x="190818" y="651351"/>
                </a:lnTo>
                <a:lnTo>
                  <a:pt x="238522" y="651351"/>
                </a:lnTo>
                <a:lnTo>
                  <a:pt x="238522" y="166965"/>
                </a:lnTo>
                <a:cubicBezTo>
                  <a:pt x="238522" y="127445"/>
                  <a:pt x="206485" y="95408"/>
                  <a:pt x="166965" y="95408"/>
                </a:cubicBezTo>
                <a:lnTo>
                  <a:pt x="166965" y="95409"/>
                </a:lnTo>
                <a:cubicBezTo>
                  <a:pt x="127445" y="95409"/>
                  <a:pt x="95408" y="127446"/>
                  <a:pt x="95408" y="166966"/>
                </a:cubicBezTo>
                <a:cubicBezTo>
                  <a:pt x="95408" y="443204"/>
                  <a:pt x="95409" y="719442"/>
                  <a:pt x="95409" y="995680"/>
                </a:cubicBezTo>
                <a:lnTo>
                  <a:pt x="0" y="995680"/>
                </a:lnTo>
                <a:close/>
              </a:path>
            </a:pathLst>
          </a:custGeom>
          <a:solidFill>
            <a:srgbClr val="4F81BD"/>
          </a:solidFill>
          <a:ln w="25400" algn="ctr">
            <a:solidFill>
              <a:srgbClr val="385D8A"/>
            </a:solidFill>
            <a:round/>
            <a:headEnd/>
            <a:tailEnd/>
          </a:ln>
        </p:spPr>
        <p:txBody>
          <a:bodyPr anchor="ctr"/>
          <a:lstStyle/>
          <a:p>
            <a:endParaRPr lang="ru-RU"/>
          </a:p>
        </p:txBody>
      </p:sp>
      <p:sp>
        <p:nvSpPr>
          <p:cNvPr id="29705" name="Стрелка углом 29"/>
          <p:cNvSpPr>
            <a:spLocks/>
          </p:cNvSpPr>
          <p:nvPr/>
        </p:nvSpPr>
        <p:spPr bwMode="auto">
          <a:xfrm>
            <a:off x="7929563" y="1428750"/>
            <a:ext cx="544512" cy="695325"/>
          </a:xfrm>
          <a:custGeom>
            <a:avLst/>
            <a:gdLst>
              <a:gd name="T0" fmla="*/ 0 w 544830"/>
              <a:gd name="T1" fmla="*/ 694057 h 695960"/>
              <a:gd name="T2" fmla="*/ 0 w 544830"/>
              <a:gd name="T3" fmla="*/ 312431 h 695960"/>
              <a:gd name="T4" fmla="*/ 237946 w 544830"/>
              <a:gd name="T5" fmla="*/ 74721 h 695960"/>
              <a:gd name="T6" fmla="*/ 407909 w 544830"/>
              <a:gd name="T7" fmla="*/ 74721 h 695960"/>
              <a:gd name="T8" fmla="*/ 407909 w 544830"/>
              <a:gd name="T9" fmla="*/ 0 h 695960"/>
              <a:gd name="T10" fmla="*/ 543877 w 544830"/>
              <a:gd name="T11" fmla="*/ 142639 h 695960"/>
              <a:gd name="T12" fmla="*/ 407909 w 544830"/>
              <a:gd name="T13" fmla="*/ 285275 h 695960"/>
              <a:gd name="T14" fmla="*/ 407909 w 544830"/>
              <a:gd name="T15" fmla="*/ 210556 h 695960"/>
              <a:gd name="T16" fmla="*/ 237946 w 544830"/>
              <a:gd name="T17" fmla="*/ 210556 h 695960"/>
              <a:gd name="T18" fmla="*/ 135970 w 544830"/>
              <a:gd name="T19" fmla="*/ 312432 h 695960"/>
              <a:gd name="T20" fmla="*/ 135971 w 544830"/>
              <a:gd name="T21" fmla="*/ 694057 h 695960"/>
              <a:gd name="T22" fmla="*/ 0 w 544830"/>
              <a:gd name="T23" fmla="*/ 694057 h 6959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4830"/>
              <a:gd name="T37" fmla="*/ 0 h 695960"/>
              <a:gd name="T38" fmla="*/ 544830 w 544830"/>
              <a:gd name="T39" fmla="*/ 695960 h 6959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4830" h="695960">
                <a:moveTo>
                  <a:pt x="0" y="695960"/>
                </a:moveTo>
                <a:lnTo>
                  <a:pt x="0" y="313288"/>
                </a:lnTo>
                <a:cubicBezTo>
                  <a:pt x="0" y="181644"/>
                  <a:pt x="106719" y="74925"/>
                  <a:pt x="238363" y="74925"/>
                </a:cubicBezTo>
                <a:lnTo>
                  <a:pt x="408623" y="74925"/>
                </a:lnTo>
                <a:lnTo>
                  <a:pt x="408623" y="0"/>
                </a:lnTo>
                <a:lnTo>
                  <a:pt x="544830" y="143029"/>
                </a:lnTo>
                <a:lnTo>
                  <a:pt x="408623" y="286058"/>
                </a:lnTo>
                <a:lnTo>
                  <a:pt x="408623" y="211133"/>
                </a:lnTo>
                <a:lnTo>
                  <a:pt x="238363" y="211133"/>
                </a:lnTo>
                <a:cubicBezTo>
                  <a:pt x="181944" y="211133"/>
                  <a:pt x="136207" y="256870"/>
                  <a:pt x="136207" y="313289"/>
                </a:cubicBezTo>
                <a:cubicBezTo>
                  <a:pt x="136207" y="440846"/>
                  <a:pt x="136208" y="568403"/>
                  <a:pt x="136208" y="695960"/>
                </a:cubicBezTo>
                <a:lnTo>
                  <a:pt x="0" y="695960"/>
                </a:lnTo>
                <a:close/>
              </a:path>
            </a:pathLst>
          </a:custGeom>
          <a:solidFill>
            <a:srgbClr val="4F81BD"/>
          </a:solidFill>
          <a:ln w="25400" algn="ctr">
            <a:solidFill>
              <a:srgbClr val="385D8A"/>
            </a:solidFill>
            <a:round/>
            <a:headEnd/>
            <a:tailEnd/>
          </a:ln>
        </p:spPr>
        <p:txBody>
          <a:bodyPr anchor="ctr"/>
          <a:lstStyle/>
          <a:p>
            <a:endParaRPr lang="ru-RU"/>
          </a:p>
        </p:txBody>
      </p:sp>
      <p:sp>
        <p:nvSpPr>
          <p:cNvPr id="29706" name="Прямоугольник 14"/>
          <p:cNvSpPr>
            <a:spLocks noChangeArrowheads="1"/>
          </p:cNvSpPr>
          <p:nvPr/>
        </p:nvSpPr>
        <p:spPr bwMode="auto">
          <a:xfrm>
            <a:off x="428625" y="4214813"/>
            <a:ext cx="8501063" cy="369887"/>
          </a:xfrm>
          <a:prstGeom prst="rect">
            <a:avLst/>
          </a:prstGeom>
          <a:noFill/>
          <a:ln w="9525">
            <a:noFill/>
            <a:miter lim="800000"/>
            <a:headEnd/>
            <a:tailEnd/>
          </a:ln>
        </p:spPr>
        <p:txBody>
          <a:bodyPr>
            <a:spAutoFit/>
          </a:bodyPr>
          <a:lstStyle/>
          <a:p>
            <a:pPr>
              <a:defRPr/>
            </a:pPr>
            <a:r>
              <a:rPr lang="ru-RU" dirty="0">
                <a:solidFill>
                  <a:schemeClr val="tx2">
                    <a:lumMod val="60000"/>
                    <a:lumOff val="40000"/>
                  </a:schemeClr>
                </a:solidFill>
              </a:rPr>
              <a:t>Доходы                            Расходы                     Доходы                     Расходы</a:t>
            </a:r>
          </a:p>
        </p:txBody>
      </p:sp>
      <p:sp>
        <p:nvSpPr>
          <p:cNvPr id="29707" name="Прямоугольная выноска 674"/>
          <p:cNvSpPr>
            <a:spLocks noChangeArrowheads="1"/>
          </p:cNvSpPr>
          <p:nvPr/>
        </p:nvSpPr>
        <p:spPr bwMode="auto">
          <a:xfrm>
            <a:off x="500063" y="4572000"/>
            <a:ext cx="3860800" cy="642938"/>
          </a:xfrm>
          <a:prstGeom prst="wedgeRectCallout">
            <a:avLst>
              <a:gd name="adj1" fmla="val -20236"/>
              <a:gd name="adj2" fmla="val 95394"/>
            </a:avLst>
          </a:prstGeom>
          <a:solidFill>
            <a:srgbClr val="E6E0EC"/>
          </a:solidFill>
          <a:ln w="25400" algn="ctr">
            <a:solidFill>
              <a:srgbClr val="385D8A"/>
            </a:solidFill>
            <a:miter lim="800000"/>
            <a:headEnd/>
            <a:tailEnd/>
          </a:ln>
        </p:spPr>
        <p:txBody>
          <a:bodyPr anchor="ctr"/>
          <a:lstStyle/>
          <a:p>
            <a:pPr algn="ctr">
              <a:defRPr/>
            </a:pPr>
            <a:r>
              <a:rPr lang="ru-RU" sz="1600" b="1" dirty="0">
                <a:solidFill>
                  <a:schemeClr val="tx2">
                    <a:lumMod val="60000"/>
                    <a:lumOff val="40000"/>
                  </a:schemeClr>
                </a:solidFill>
                <a:latin typeface="Times New Roman" pitchFamily="18" charset="0"/>
              </a:rPr>
              <a:t>Дефицит</a:t>
            </a:r>
          </a:p>
          <a:p>
            <a:pPr algn="ctr">
              <a:defRPr/>
            </a:pPr>
            <a:r>
              <a:rPr lang="ru-RU" sz="1600" b="1" dirty="0">
                <a:solidFill>
                  <a:schemeClr val="tx2">
                    <a:lumMod val="60000"/>
                    <a:lumOff val="40000"/>
                  </a:schemeClr>
                </a:solidFill>
                <a:latin typeface="Times New Roman" pitchFamily="18" charset="0"/>
              </a:rPr>
              <a:t>(расходы больше доходов)</a:t>
            </a:r>
            <a:endParaRPr lang="ru-RU" dirty="0">
              <a:solidFill>
                <a:schemeClr val="tx2">
                  <a:lumMod val="60000"/>
                  <a:lumOff val="40000"/>
                </a:schemeClr>
              </a:solidFill>
            </a:endParaRPr>
          </a:p>
        </p:txBody>
      </p:sp>
      <p:sp>
        <p:nvSpPr>
          <p:cNvPr id="29708" name="Прямоугольник 672"/>
          <p:cNvSpPr>
            <a:spLocks noChangeArrowheads="1"/>
          </p:cNvSpPr>
          <p:nvPr/>
        </p:nvSpPr>
        <p:spPr bwMode="auto">
          <a:xfrm>
            <a:off x="214313" y="5429250"/>
            <a:ext cx="4351337" cy="1000125"/>
          </a:xfrm>
          <a:prstGeom prst="rect">
            <a:avLst/>
          </a:prstGeom>
          <a:solidFill>
            <a:srgbClr val="D7E4BD"/>
          </a:solidFill>
          <a:ln w="25400" algn="ctr">
            <a:solidFill>
              <a:srgbClr val="4F81BD"/>
            </a:solidFill>
            <a:miter lim="800000"/>
            <a:headEnd/>
            <a:tailEnd/>
          </a:ln>
        </p:spPr>
        <p:txBody>
          <a:bodyPr anchor="ctr"/>
          <a:lstStyle/>
          <a:p>
            <a:pPr algn="just">
              <a:defRPr/>
            </a:pPr>
            <a:r>
              <a:rPr lang="ru-RU" sz="1500" dirty="0">
                <a:solidFill>
                  <a:schemeClr val="tx2">
                    <a:lumMod val="60000"/>
                    <a:lumOff val="40000"/>
                  </a:schemeClr>
                </a:solidFill>
                <a:latin typeface="Times New Roman" pitchFamily="18" charset="0"/>
              </a:rPr>
              <a:t>При превышении расходов над доходами принимается решение об источниках покрытия дефицита (например, использовать остатки средств на счете, взять кредит) </a:t>
            </a:r>
            <a:endParaRPr lang="ru-RU" dirty="0">
              <a:solidFill>
                <a:schemeClr val="tx2">
                  <a:lumMod val="60000"/>
                  <a:lumOff val="40000"/>
                </a:schemeClr>
              </a:solidFill>
            </a:endParaRPr>
          </a:p>
        </p:txBody>
      </p:sp>
      <p:sp>
        <p:nvSpPr>
          <p:cNvPr id="29709" name="Прямоугольная выноска 683"/>
          <p:cNvSpPr>
            <a:spLocks noChangeArrowheads="1"/>
          </p:cNvSpPr>
          <p:nvPr/>
        </p:nvSpPr>
        <p:spPr bwMode="auto">
          <a:xfrm>
            <a:off x="5072063" y="4572000"/>
            <a:ext cx="3857625" cy="642938"/>
          </a:xfrm>
          <a:prstGeom prst="wedgeRectCallout">
            <a:avLst>
              <a:gd name="adj1" fmla="val -20833"/>
              <a:gd name="adj2" fmla="val 95935"/>
            </a:avLst>
          </a:prstGeom>
          <a:solidFill>
            <a:srgbClr val="E6E0EC"/>
          </a:solidFill>
          <a:ln w="25400" algn="ctr">
            <a:solidFill>
              <a:srgbClr val="385D8A"/>
            </a:solidFill>
            <a:miter lim="800000"/>
            <a:headEnd/>
            <a:tailEnd/>
          </a:ln>
        </p:spPr>
        <p:txBody>
          <a:bodyPr anchor="ctr"/>
          <a:lstStyle/>
          <a:p>
            <a:pPr algn="ctr">
              <a:defRPr/>
            </a:pPr>
            <a:endParaRPr lang="ru-RU" sz="1600" b="1" dirty="0">
              <a:solidFill>
                <a:srgbClr val="000000"/>
              </a:solidFill>
              <a:latin typeface="Times New Roman" pitchFamily="18" charset="0"/>
            </a:endParaRPr>
          </a:p>
          <a:p>
            <a:pPr algn="ctr">
              <a:defRPr/>
            </a:pPr>
            <a:r>
              <a:rPr lang="ru-RU" sz="1600" b="1" dirty="0" err="1">
                <a:solidFill>
                  <a:schemeClr val="tx2">
                    <a:lumMod val="60000"/>
                    <a:lumOff val="40000"/>
                  </a:schemeClr>
                </a:solidFill>
                <a:latin typeface="Times New Roman" pitchFamily="18" charset="0"/>
              </a:rPr>
              <a:t>Профицит</a:t>
            </a:r>
            <a:endParaRPr lang="ru-RU" sz="1600" b="1" dirty="0">
              <a:solidFill>
                <a:schemeClr val="tx2">
                  <a:lumMod val="60000"/>
                  <a:lumOff val="40000"/>
                </a:schemeClr>
              </a:solidFill>
              <a:latin typeface="Times New Roman" pitchFamily="18" charset="0"/>
            </a:endParaRPr>
          </a:p>
          <a:p>
            <a:pPr algn="ctr">
              <a:defRPr/>
            </a:pPr>
            <a:r>
              <a:rPr lang="ru-RU" sz="1600" b="1" dirty="0">
                <a:solidFill>
                  <a:schemeClr val="tx2">
                    <a:lumMod val="60000"/>
                    <a:lumOff val="40000"/>
                  </a:schemeClr>
                </a:solidFill>
                <a:latin typeface="Times New Roman" pitchFamily="18" charset="0"/>
              </a:rPr>
              <a:t>(доходы больше расходов</a:t>
            </a:r>
            <a:r>
              <a:rPr lang="ru-RU" sz="1600" b="1" dirty="0">
                <a:solidFill>
                  <a:srgbClr val="000000"/>
                </a:solidFill>
                <a:latin typeface="Times New Roman" pitchFamily="18" charset="0"/>
              </a:rPr>
              <a:t>)</a:t>
            </a:r>
          </a:p>
          <a:p>
            <a:pPr algn="ctr">
              <a:defRPr/>
            </a:pPr>
            <a:endParaRPr lang="ru-RU" dirty="0"/>
          </a:p>
        </p:txBody>
      </p:sp>
      <p:sp>
        <p:nvSpPr>
          <p:cNvPr id="29710" name="Прямоугольник 687"/>
          <p:cNvSpPr>
            <a:spLocks noChangeArrowheads="1"/>
          </p:cNvSpPr>
          <p:nvPr/>
        </p:nvSpPr>
        <p:spPr bwMode="auto">
          <a:xfrm>
            <a:off x="4714875" y="5500688"/>
            <a:ext cx="4214813" cy="1071562"/>
          </a:xfrm>
          <a:prstGeom prst="rect">
            <a:avLst/>
          </a:prstGeom>
          <a:solidFill>
            <a:srgbClr val="D7E4BD"/>
          </a:solidFill>
          <a:ln w="25400" algn="ctr">
            <a:solidFill>
              <a:srgbClr val="385D8A"/>
            </a:solidFill>
            <a:miter lim="800000"/>
            <a:headEnd/>
            <a:tailEnd/>
          </a:ln>
        </p:spPr>
        <p:txBody>
          <a:bodyPr anchor="ctr"/>
          <a:lstStyle/>
          <a:p>
            <a:pPr algn="just">
              <a:defRPr/>
            </a:pPr>
            <a:r>
              <a:rPr lang="ru-RU" sz="1500" dirty="0">
                <a:solidFill>
                  <a:schemeClr val="tx2">
                    <a:lumMod val="60000"/>
                    <a:lumOff val="40000"/>
                  </a:schemeClr>
                </a:solidFill>
                <a:latin typeface="Times New Roman" pitchFamily="18" charset="0"/>
              </a:rPr>
              <a:t>При превышении доходов над расходами принимается решение, как их использовать (например, накапливать резервы, остатки, погашать ранее взятые кредиты)</a:t>
            </a:r>
            <a:endParaRPr lang="ru-RU" dirty="0">
              <a:solidFill>
                <a:schemeClr val="tx2">
                  <a:lumMod val="60000"/>
                  <a:lumOff val="40000"/>
                </a:schemeClr>
              </a:solidFil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sz="3200" dirty="0" smtClean="0">
                <a:solidFill>
                  <a:schemeClr val="accent1">
                    <a:lumMod val="75000"/>
                  </a:schemeClr>
                </a:solidFill>
              </a:rPr>
              <a:t>Основные характеристики бюджета Федоровского</a:t>
            </a:r>
            <a:br>
              <a:rPr lang="ru-RU" sz="3200" dirty="0" smtClean="0">
                <a:solidFill>
                  <a:schemeClr val="accent1">
                    <a:lumMod val="75000"/>
                  </a:schemeClr>
                </a:solidFill>
              </a:rPr>
            </a:br>
            <a:r>
              <a:rPr lang="ru-RU" sz="3200" dirty="0" smtClean="0">
                <a:solidFill>
                  <a:schemeClr val="accent1">
                    <a:lumMod val="75000"/>
                  </a:schemeClr>
                </a:solidFill>
              </a:rPr>
              <a:t>муниципального района на 2016 </a:t>
            </a:r>
            <a:r>
              <a:rPr lang="ru-RU" dirty="0" smtClean="0">
                <a:solidFill>
                  <a:schemeClr val="accent1">
                    <a:lumMod val="75000"/>
                  </a:schemeClr>
                </a:solidFill>
              </a:rPr>
              <a:t>год</a:t>
            </a:r>
            <a:endParaRPr lang="ru-RU" dirty="0">
              <a:solidFill>
                <a:schemeClr val="accent1">
                  <a:lumMod val="75000"/>
                </a:schemeClr>
              </a:solidFill>
            </a:endParaRPr>
          </a:p>
        </p:txBody>
      </p:sp>
      <p:graphicFrame>
        <p:nvGraphicFramePr>
          <p:cNvPr id="30762" name="Group 42"/>
          <p:cNvGraphicFramePr>
            <a:graphicFrameLocks noGrp="1"/>
          </p:cNvGraphicFramePr>
          <p:nvPr>
            <p:ph type="chart" idx="1"/>
          </p:nvPr>
        </p:nvGraphicFramePr>
        <p:xfrm>
          <a:off x="357188" y="2143125"/>
          <a:ext cx="8429625" cy="3541713"/>
        </p:xfrm>
        <a:graphic>
          <a:graphicData uri="http://schemas.openxmlformats.org/drawingml/2006/table">
            <a:tbl>
              <a:tblPr/>
              <a:tblGrid>
                <a:gridCol w="3684587"/>
                <a:gridCol w="1458913"/>
                <a:gridCol w="1714500"/>
                <a:gridCol w="1571625"/>
              </a:tblGrid>
              <a:tr h="10620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2000" b="1"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600" b="0" i="0" u="none" strike="noStrike" cap="none" normalizeH="0" baseline="0" smtClean="0">
                          <a:ln>
                            <a:noFill/>
                          </a:ln>
                          <a:solidFill>
                            <a:schemeClr val="tx1"/>
                          </a:solidFill>
                          <a:effectLst/>
                          <a:latin typeface="Calibri" pitchFamily="34" charset="0"/>
                          <a:cs typeface="Arial" charset="0"/>
                        </a:rPr>
                        <a:t>Отчет 2014 года (тыс.руб.)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600" b="0" i="0" u="none" strike="noStrike" cap="none" normalizeH="0" baseline="0" smtClean="0">
                          <a:ln>
                            <a:noFill/>
                          </a:ln>
                          <a:solidFill>
                            <a:schemeClr val="tx1"/>
                          </a:solidFill>
                          <a:effectLst/>
                          <a:latin typeface="Calibri" pitchFamily="34" charset="0"/>
                          <a:cs typeface="Arial" charset="0"/>
                        </a:rPr>
                        <a:t>План 2015 года (тыс.руб.)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600" b="0" i="0" u="none" strike="noStrike" cap="none" normalizeH="0" baseline="0" smtClean="0">
                          <a:ln>
                            <a:noFill/>
                          </a:ln>
                          <a:solidFill>
                            <a:schemeClr val="tx1"/>
                          </a:solidFill>
                          <a:effectLst/>
                          <a:latin typeface="Calibri" pitchFamily="34" charset="0"/>
                          <a:cs typeface="Arial" charset="0"/>
                        </a:rPr>
                        <a:t>План бюджета 2016года (тыс.руб.)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111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2000" b="1" i="0" u="none" strike="noStrike" cap="none" normalizeH="0" baseline="0" smtClean="0">
                          <a:ln>
                            <a:noFill/>
                          </a:ln>
                          <a:solidFill>
                            <a:schemeClr val="tx1"/>
                          </a:solidFill>
                          <a:effectLst/>
                          <a:latin typeface="Calibri" pitchFamily="34" charset="0"/>
                          <a:cs typeface="Arial" charset="0"/>
                        </a:rPr>
                        <a:t>ДОХОДЫ, всего</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Arial" charset="0"/>
                        </a:rPr>
                        <a:t>266381,5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cs typeface="Arial" charset="0"/>
                        </a:rPr>
                        <a:t>263943,1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cs typeface="Arial" charset="0"/>
                        </a:rPr>
                        <a:t>261360,1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984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0" i="1" u="none" strike="noStrike" cap="none" normalizeH="0" baseline="0" smtClean="0">
                          <a:ln>
                            <a:noFill/>
                          </a:ln>
                          <a:solidFill>
                            <a:schemeClr val="tx1"/>
                          </a:solidFill>
                          <a:effectLst/>
                          <a:latin typeface="Calibri" pitchFamily="34" charset="0"/>
                          <a:cs typeface="Arial" charset="0"/>
                        </a:rPr>
                        <a:t>Налоговые и неналоговые доходы</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Arial" charset="0"/>
                        </a:rPr>
                        <a:t>31532,8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Arial" charset="0"/>
                        </a:rPr>
                        <a:t>35551,1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Arial" charset="0"/>
                        </a:rPr>
                        <a:t>39416,0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794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0" i="1" u="none" strike="noStrike" cap="none" normalizeH="0" baseline="0" smtClean="0">
                          <a:ln>
                            <a:noFill/>
                          </a:ln>
                          <a:solidFill>
                            <a:schemeClr val="tx1"/>
                          </a:solidFill>
                          <a:effectLst/>
                          <a:latin typeface="Calibri" pitchFamily="34" charset="0"/>
                          <a:cs typeface="Arial" charset="0"/>
                        </a:rPr>
                        <a:t>Безвозмездные поступления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Arial" charset="0"/>
                        </a:rPr>
                        <a:t>234848,7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cs typeface="Arial" charset="0"/>
                        </a:rPr>
                        <a:t>228392,0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cs typeface="Arial" charset="0"/>
                        </a:rPr>
                        <a:t>221944,1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794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smtClean="0">
                          <a:ln>
                            <a:noFill/>
                          </a:ln>
                          <a:solidFill>
                            <a:schemeClr val="tx1"/>
                          </a:solidFill>
                          <a:effectLst/>
                          <a:latin typeface="Calibri" pitchFamily="34" charset="0"/>
                          <a:cs typeface="Arial" charset="0"/>
                        </a:rPr>
                        <a:t>РАСХОДЫ, всего</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cs typeface="Arial" charset="0"/>
                        </a:rPr>
                        <a:t>271411,9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cs typeface="Arial" charset="0"/>
                        </a:rPr>
                        <a:t>270776,4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cs typeface="Arial" charset="0"/>
                        </a:rPr>
                        <a:t>256189,2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111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2000" b="1" i="0" u="none" strike="noStrike" cap="none" normalizeH="0" baseline="0" dirty="0" smtClean="0">
                          <a:ln>
                            <a:noFill/>
                          </a:ln>
                          <a:solidFill>
                            <a:schemeClr val="tx1"/>
                          </a:solidFill>
                          <a:effectLst/>
                          <a:latin typeface="Calibri" pitchFamily="34" charset="0"/>
                          <a:cs typeface="Arial" charset="0"/>
                        </a:rPr>
                        <a:t>ДЕФИЦИТ (-), ПРОФИЦИТ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cs typeface="Arial" charset="0"/>
                        </a:rPr>
                        <a:t>-5030,4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cs typeface="Arial" charset="0"/>
                        </a:rPr>
                        <a:t>-6833,3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cs typeface="Arial" charset="0"/>
                        </a:rPr>
                        <a:t>5170,9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p:txBody>
          <a:bodyPr/>
          <a:lstStyle/>
          <a:p>
            <a:pPr eaLnBrk="1" hangingPunct="1"/>
            <a:r>
              <a:rPr lang="ru-RU" sz="4000" b="1" dirty="0" smtClean="0">
                <a:solidFill>
                  <a:schemeClr val="accent1">
                    <a:lumMod val="75000"/>
                  </a:schemeClr>
                </a:solidFill>
              </a:rPr>
              <a:t>Доходы бюджета</a:t>
            </a:r>
            <a:r>
              <a:rPr lang="ru-RU" sz="4800" dirty="0" smtClean="0">
                <a:solidFill>
                  <a:schemeClr val="accent1">
                    <a:lumMod val="75000"/>
                  </a:schemeClr>
                </a:solidFill>
              </a:rPr>
              <a:t/>
            </a:r>
            <a:br>
              <a:rPr lang="ru-RU" sz="4800" dirty="0" smtClean="0">
                <a:solidFill>
                  <a:schemeClr val="accent1">
                    <a:lumMod val="75000"/>
                  </a:schemeClr>
                </a:solidFill>
              </a:rPr>
            </a:br>
            <a:endParaRPr lang="ru-RU" sz="4800" dirty="0" smtClean="0">
              <a:solidFill>
                <a:schemeClr val="accent1">
                  <a:lumMod val="75000"/>
                </a:schemeClr>
              </a:solidFill>
            </a:endParaRPr>
          </a:p>
        </p:txBody>
      </p:sp>
      <p:sp>
        <p:nvSpPr>
          <p:cNvPr id="54274" name="Прямоугольник 26"/>
          <p:cNvSpPr>
            <a:spLocks noChangeArrowheads="1"/>
          </p:cNvSpPr>
          <p:nvPr/>
        </p:nvSpPr>
        <p:spPr bwMode="auto">
          <a:xfrm>
            <a:off x="428625" y="1000125"/>
            <a:ext cx="8502650" cy="72231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sz="2200" b="1" dirty="0">
              <a:solidFill>
                <a:schemeClr val="tx1"/>
              </a:solidFill>
              <a:latin typeface="Times New Roman" pitchFamily="18" charset="0"/>
            </a:endParaRPr>
          </a:p>
          <a:p>
            <a:pPr algn="ctr">
              <a:defRPr/>
            </a:pPr>
            <a:r>
              <a:rPr lang="ru-RU" sz="2200" b="1" dirty="0">
                <a:solidFill>
                  <a:schemeClr val="tx1"/>
                </a:solidFill>
                <a:latin typeface="Times New Roman" pitchFamily="18" charset="0"/>
              </a:rPr>
              <a:t>Доходы бюджета</a:t>
            </a:r>
            <a:r>
              <a:rPr lang="ru-RU" sz="2000" dirty="0">
                <a:solidFill>
                  <a:schemeClr val="tx1"/>
                </a:solidFill>
                <a:latin typeface="Times New Roman" pitchFamily="18" charset="0"/>
              </a:rPr>
              <a:t> - безвозмездные и безвозвратные поступления денежных средств в бюджет.</a:t>
            </a:r>
            <a:r>
              <a:rPr lang="ru-RU" sz="2000" b="1" dirty="0">
                <a:solidFill>
                  <a:schemeClr val="tx1"/>
                </a:solidFill>
                <a:latin typeface="Times New Roman" pitchFamily="18" charset="0"/>
              </a:rPr>
              <a:t> </a:t>
            </a:r>
            <a:endParaRPr lang="ru-RU" sz="2000" dirty="0">
              <a:solidFill>
                <a:schemeClr val="tx1"/>
              </a:solidFill>
              <a:latin typeface="Times New Roman" pitchFamily="18" charset="0"/>
            </a:endParaRPr>
          </a:p>
          <a:p>
            <a:pPr algn="ctr">
              <a:defRPr/>
            </a:pPr>
            <a:endParaRPr lang="ru-RU" dirty="0">
              <a:solidFill>
                <a:schemeClr val="tx1"/>
              </a:solidFill>
              <a:latin typeface="Arial" pitchFamily="34" charset="0"/>
            </a:endParaRPr>
          </a:p>
        </p:txBody>
      </p:sp>
      <p:sp>
        <p:nvSpPr>
          <p:cNvPr id="54275" name="Прямоугольник 292"/>
          <p:cNvSpPr>
            <a:spLocks noChangeArrowheads="1"/>
          </p:cNvSpPr>
          <p:nvPr/>
        </p:nvSpPr>
        <p:spPr bwMode="auto">
          <a:xfrm>
            <a:off x="142875" y="2143125"/>
            <a:ext cx="2786063" cy="38576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500" b="1" dirty="0">
                <a:solidFill>
                  <a:srgbClr val="000000"/>
                </a:solidFill>
                <a:latin typeface="Times New Roman" pitchFamily="18" charset="0"/>
              </a:rPr>
              <a:t>НАЛОГОВЫЕ ДОХОДЫ </a:t>
            </a:r>
            <a:r>
              <a:rPr lang="ru-RU" sz="1500" dirty="0">
                <a:solidFill>
                  <a:srgbClr val="000000"/>
                </a:solidFill>
                <a:latin typeface="Times New Roman" pitchFamily="18" charset="0"/>
              </a:rPr>
              <a:t>Поступления от уплаты налогов, установленных Налоговым кодексом Российской Федерации, например:</a:t>
            </a:r>
          </a:p>
          <a:p>
            <a:pPr algn="ctr">
              <a:buClr>
                <a:srgbClr val="000000"/>
              </a:buClr>
              <a:buFont typeface="Wingdings" pitchFamily="2" charset="2"/>
              <a:buChar char="ü"/>
              <a:defRPr/>
            </a:pPr>
            <a:r>
              <a:rPr lang="ru-RU" sz="1500" dirty="0">
                <a:solidFill>
                  <a:srgbClr val="000000"/>
                </a:solidFill>
                <a:latin typeface="Times New Roman" pitchFamily="18" charset="0"/>
              </a:rPr>
              <a:t>Налог на доходы физических лиц;</a:t>
            </a:r>
          </a:p>
          <a:p>
            <a:pPr algn="ctr">
              <a:buClr>
                <a:srgbClr val="000000"/>
              </a:buClr>
              <a:buFont typeface="Wingdings" pitchFamily="2" charset="2"/>
              <a:buChar char="ü"/>
              <a:defRPr/>
            </a:pPr>
            <a:r>
              <a:rPr lang="ru-RU" sz="1500" dirty="0">
                <a:solidFill>
                  <a:srgbClr val="000000"/>
                </a:solidFill>
                <a:latin typeface="Times New Roman" pitchFamily="18" charset="0"/>
              </a:rPr>
              <a:t>Доходы от уплаты акцизов</a:t>
            </a:r>
          </a:p>
          <a:p>
            <a:pPr algn="ctr">
              <a:buClr>
                <a:srgbClr val="000000"/>
              </a:buClr>
              <a:buFont typeface="Wingdings" pitchFamily="2" charset="2"/>
              <a:buChar char="ü"/>
              <a:defRPr/>
            </a:pPr>
            <a:r>
              <a:rPr lang="ru-RU" sz="1500" dirty="0">
                <a:solidFill>
                  <a:srgbClr val="000000"/>
                </a:solidFill>
                <a:latin typeface="Times New Roman" pitchFamily="18" charset="0"/>
              </a:rPr>
              <a:t>Единый налог на вмененный доход;</a:t>
            </a:r>
          </a:p>
          <a:p>
            <a:pPr algn="ctr">
              <a:buClr>
                <a:srgbClr val="000000"/>
              </a:buClr>
              <a:buFont typeface="Wingdings" pitchFamily="2" charset="2"/>
              <a:buChar char="ü"/>
              <a:defRPr/>
            </a:pPr>
            <a:r>
              <a:rPr lang="ru-RU" sz="1500" dirty="0">
                <a:solidFill>
                  <a:srgbClr val="000000"/>
                </a:solidFill>
                <a:latin typeface="Times New Roman" pitchFamily="18" charset="0"/>
              </a:rPr>
              <a:t>Единый сельскохозяйственный налог;</a:t>
            </a:r>
          </a:p>
          <a:p>
            <a:pPr algn="ctr">
              <a:buClr>
                <a:srgbClr val="000000"/>
              </a:buClr>
              <a:buFont typeface="Wingdings" pitchFamily="2" charset="2"/>
              <a:buChar char="ü"/>
              <a:defRPr/>
            </a:pPr>
            <a:r>
              <a:rPr lang="ru-RU" sz="1500" dirty="0">
                <a:solidFill>
                  <a:srgbClr val="000000"/>
                </a:solidFill>
                <a:latin typeface="Times New Roman" pitchFamily="18" charset="0"/>
              </a:rPr>
              <a:t>Государственная пошлина.</a:t>
            </a:r>
          </a:p>
          <a:p>
            <a:pPr algn="ctr">
              <a:defRPr/>
            </a:pPr>
            <a:endParaRPr lang="ru-RU" sz="1400" dirty="0">
              <a:solidFill>
                <a:srgbClr val="000000"/>
              </a:solidFill>
              <a:latin typeface="Times New Roman" pitchFamily="18" charset="0"/>
            </a:endParaRPr>
          </a:p>
          <a:p>
            <a:pPr algn="ctr">
              <a:defRPr/>
            </a:pPr>
            <a:endParaRPr lang="ru-RU" dirty="0">
              <a:solidFill>
                <a:schemeClr val="tx1"/>
              </a:solidFill>
              <a:latin typeface="Arial" pitchFamily="34" charset="0"/>
            </a:endParaRPr>
          </a:p>
        </p:txBody>
      </p:sp>
      <p:sp>
        <p:nvSpPr>
          <p:cNvPr id="54276" name="Прямоугольник 293"/>
          <p:cNvSpPr>
            <a:spLocks noChangeArrowheads="1"/>
          </p:cNvSpPr>
          <p:nvPr/>
        </p:nvSpPr>
        <p:spPr bwMode="auto">
          <a:xfrm>
            <a:off x="3143250" y="2071688"/>
            <a:ext cx="2928938" cy="45005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just">
              <a:defRPr/>
            </a:pPr>
            <a:r>
              <a:rPr lang="ru-RU" sz="1500" b="1" dirty="0">
                <a:solidFill>
                  <a:srgbClr val="000000"/>
                </a:solidFill>
                <a:latin typeface="Times New Roman" pitchFamily="18" charset="0"/>
              </a:rPr>
              <a:t>НЕНАЛОГОВЫЕ ДОХОДЫ</a:t>
            </a:r>
          </a:p>
          <a:p>
            <a:pPr algn="just">
              <a:defRPr/>
            </a:pPr>
            <a:r>
              <a:rPr lang="ru-RU" sz="1500" dirty="0">
                <a:solidFill>
                  <a:srgbClr val="000000"/>
                </a:solidFill>
                <a:latin typeface="Times New Roman" pitchFamily="18" charset="0"/>
              </a:rPr>
              <a:t>	Поступления от уплаты других платежей и сборов, установленных  Бюджетным Кодексом  Российской Федерации, законодательством РФ, а также штрафов за нарушение законодательства, например:</a:t>
            </a:r>
          </a:p>
          <a:p>
            <a:pPr algn="just">
              <a:buClr>
                <a:srgbClr val="000000"/>
              </a:buClr>
              <a:buFont typeface="Wingdings" pitchFamily="2" charset="2"/>
              <a:buChar char="ü"/>
              <a:defRPr/>
            </a:pPr>
            <a:r>
              <a:rPr lang="ru-RU" sz="1500" dirty="0">
                <a:solidFill>
                  <a:srgbClr val="000000"/>
                </a:solidFill>
                <a:latin typeface="Times New Roman" pitchFamily="18" charset="0"/>
              </a:rPr>
              <a:t>Доходы от использования муниципального имущества;</a:t>
            </a:r>
          </a:p>
          <a:p>
            <a:pPr algn="just">
              <a:buClr>
                <a:srgbClr val="000000"/>
              </a:buClr>
              <a:buFont typeface="Wingdings" pitchFamily="2" charset="2"/>
              <a:buChar char="ü"/>
              <a:defRPr/>
            </a:pPr>
            <a:r>
              <a:rPr lang="ru-RU" sz="1500" dirty="0">
                <a:solidFill>
                  <a:srgbClr val="000000"/>
                </a:solidFill>
                <a:latin typeface="Times New Roman" pitchFamily="18" charset="0"/>
              </a:rPr>
              <a:t>Доходы от продажи муниципального имущества;</a:t>
            </a:r>
          </a:p>
          <a:p>
            <a:pPr algn="just">
              <a:buClr>
                <a:srgbClr val="000000"/>
              </a:buClr>
              <a:buFont typeface="Wingdings" pitchFamily="2" charset="2"/>
              <a:buChar char="ü"/>
              <a:defRPr/>
            </a:pPr>
            <a:r>
              <a:rPr lang="ru-RU" sz="1500" dirty="0">
                <a:solidFill>
                  <a:srgbClr val="000000"/>
                </a:solidFill>
                <a:latin typeface="Times New Roman" pitchFamily="18" charset="0"/>
              </a:rPr>
              <a:t>Плата за негативное воздействие на окружающую среду;</a:t>
            </a:r>
          </a:p>
          <a:p>
            <a:pPr algn="just">
              <a:buClr>
                <a:srgbClr val="000000"/>
              </a:buClr>
              <a:buFont typeface="Wingdings" pitchFamily="2" charset="2"/>
              <a:buChar char="ü"/>
              <a:defRPr/>
            </a:pPr>
            <a:r>
              <a:rPr lang="ru-RU" sz="1500" dirty="0">
                <a:solidFill>
                  <a:srgbClr val="000000"/>
                </a:solidFill>
                <a:latin typeface="Times New Roman" pitchFamily="18" charset="0"/>
              </a:rPr>
              <a:t>Штрафы.</a:t>
            </a:r>
          </a:p>
          <a:p>
            <a:pPr algn="ctr">
              <a:defRPr/>
            </a:pPr>
            <a:endParaRPr lang="ru-RU" dirty="0">
              <a:solidFill>
                <a:schemeClr val="tx1"/>
              </a:solidFill>
              <a:latin typeface="Arial" pitchFamily="34" charset="0"/>
            </a:endParaRPr>
          </a:p>
        </p:txBody>
      </p:sp>
      <p:sp>
        <p:nvSpPr>
          <p:cNvPr id="31749"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3175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54279" name="Прямоугольник 294"/>
          <p:cNvSpPr>
            <a:spLocks noChangeArrowheads="1"/>
          </p:cNvSpPr>
          <p:nvPr/>
        </p:nvSpPr>
        <p:spPr bwMode="auto">
          <a:xfrm>
            <a:off x="6215063" y="2143125"/>
            <a:ext cx="2719387" cy="421481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500" b="1" dirty="0">
                <a:solidFill>
                  <a:srgbClr val="000000"/>
                </a:solidFill>
                <a:latin typeface="Times New Roman" pitchFamily="18" charset="0"/>
              </a:rPr>
              <a:t>БЕЗВОЗМЕЗДНЫЕ ПОСТУПЛЕНИЯ</a:t>
            </a:r>
          </a:p>
          <a:p>
            <a:pPr algn="just">
              <a:defRPr/>
            </a:pPr>
            <a:r>
              <a:rPr lang="ru-RU" sz="1500" dirty="0">
                <a:solidFill>
                  <a:srgbClr val="000000"/>
                </a:solidFill>
                <a:latin typeface="Times New Roman" pitchFamily="18" charset="0"/>
              </a:rPr>
              <a:t>Поступления от других бюджетов (межбюджетные трансферты), организаций, граждан (кроме налоговых и неналоговых доходов):</a:t>
            </a:r>
          </a:p>
          <a:p>
            <a:pPr lvl="1" algn="just">
              <a:buClr>
                <a:srgbClr val="000000"/>
              </a:buClr>
              <a:buFont typeface="Wingdings" pitchFamily="2" charset="2"/>
              <a:buChar char="ü"/>
              <a:defRPr/>
            </a:pPr>
            <a:r>
              <a:rPr lang="ru-RU" sz="1500" dirty="0">
                <a:solidFill>
                  <a:srgbClr val="000000"/>
                </a:solidFill>
                <a:latin typeface="Times New Roman" pitchFamily="18" charset="0"/>
              </a:rPr>
              <a:t>Дотации;</a:t>
            </a:r>
          </a:p>
          <a:p>
            <a:pPr algn="just">
              <a:buClr>
                <a:srgbClr val="000000"/>
              </a:buClr>
              <a:buFont typeface="Wingdings" pitchFamily="2" charset="2"/>
              <a:buChar char="ü"/>
              <a:defRPr/>
            </a:pPr>
            <a:r>
              <a:rPr lang="ru-RU" sz="1500" dirty="0">
                <a:solidFill>
                  <a:srgbClr val="000000"/>
                </a:solidFill>
                <a:latin typeface="Times New Roman" pitchFamily="18" charset="0"/>
              </a:rPr>
              <a:t>Субсидии;</a:t>
            </a:r>
          </a:p>
          <a:p>
            <a:pPr algn="just">
              <a:buClr>
                <a:srgbClr val="000000"/>
              </a:buClr>
              <a:buFont typeface="Wingdings" pitchFamily="2" charset="2"/>
              <a:buChar char="ü"/>
              <a:defRPr/>
            </a:pPr>
            <a:r>
              <a:rPr lang="ru-RU" sz="1500" dirty="0">
                <a:solidFill>
                  <a:srgbClr val="000000"/>
                </a:solidFill>
                <a:latin typeface="Times New Roman" pitchFamily="18" charset="0"/>
              </a:rPr>
              <a:t>Субвенции;</a:t>
            </a:r>
          </a:p>
          <a:p>
            <a:pPr algn="just">
              <a:buClr>
                <a:srgbClr val="000000"/>
              </a:buClr>
              <a:buFont typeface="Wingdings" pitchFamily="2" charset="2"/>
              <a:buChar char="ü"/>
              <a:defRPr/>
            </a:pPr>
            <a:r>
              <a:rPr lang="ru-RU" sz="1500" dirty="0">
                <a:solidFill>
                  <a:srgbClr val="000000"/>
                </a:solidFill>
                <a:latin typeface="Times New Roman" pitchFamily="18" charset="0"/>
              </a:rPr>
              <a:t>Иные межбюджетные трансферты.</a:t>
            </a:r>
          </a:p>
          <a:p>
            <a:pPr algn="just">
              <a:defRPr/>
            </a:pPr>
            <a:endParaRPr lang="ru-RU" sz="1500" dirty="0">
              <a:solidFill>
                <a:srgbClr val="000000"/>
              </a:solidFill>
              <a:latin typeface="Times New Roman" pitchFamily="18" charset="0"/>
            </a:endParaRPr>
          </a:p>
          <a:p>
            <a:pPr algn="just">
              <a:defRPr/>
            </a:pPr>
            <a:endParaRPr lang="ru-RU" sz="1500" dirty="0">
              <a:solidFill>
                <a:srgbClr val="000000"/>
              </a:solidFill>
              <a:latin typeface="Times New Roman" pitchFamily="18" charset="0"/>
            </a:endParaRPr>
          </a:p>
          <a:p>
            <a:pPr algn="just">
              <a:defRPr/>
            </a:pPr>
            <a:endParaRPr lang="ru-RU" sz="1500" dirty="0">
              <a:solidFill>
                <a:srgbClr val="000000"/>
              </a:solidFill>
              <a:latin typeface="Times New Roman" pitchFamily="18" charset="0"/>
            </a:endParaRPr>
          </a:p>
          <a:p>
            <a:pPr algn="just">
              <a:defRPr/>
            </a:pPr>
            <a:endParaRPr lang="ru-RU" sz="1500" dirty="0">
              <a:solidFill>
                <a:srgbClr val="000000"/>
              </a:solidFill>
              <a:latin typeface="Times New Roman" pitchFamily="18" charset="0"/>
            </a:endParaRPr>
          </a:p>
          <a:p>
            <a:pPr algn="ctr">
              <a:defRPr/>
            </a:pPr>
            <a:endParaRPr lang="ru-RU" dirty="0">
              <a:solidFill>
                <a:schemeClr val="tx1"/>
              </a:solidFill>
              <a:latin typeface="Arial" pitchFamily="34" charset="0"/>
            </a:endParaRPr>
          </a:p>
        </p:txBody>
      </p:sp>
      <p:cxnSp>
        <p:nvCxnSpPr>
          <p:cNvPr id="13" name="Прямая со стрелкой 12"/>
          <p:cNvCxnSpPr/>
          <p:nvPr/>
        </p:nvCxnSpPr>
        <p:spPr>
          <a:xfrm rot="10800000" flipV="1">
            <a:off x="1428750" y="1785938"/>
            <a:ext cx="1000125"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5400000">
            <a:off x="4429126" y="1927225"/>
            <a:ext cx="28575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6572250" y="1785938"/>
            <a:ext cx="714375"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214313"/>
            <a:ext cx="8401050" cy="1071563"/>
          </a:xfrm>
        </p:spPr>
        <p:txBody>
          <a:bodyPr rtlCol="0">
            <a:normAutofit fontScale="90000"/>
          </a:bodyPr>
          <a:lstStyle/>
          <a:p>
            <a:pPr eaLnBrk="1" fontAlgn="auto" hangingPunct="1">
              <a:spcAft>
                <a:spcPts val="0"/>
              </a:spcAft>
              <a:defRPr/>
            </a:pPr>
            <a:r>
              <a:rPr lang="ru-RU" sz="3600" b="1" dirty="0" smtClean="0"/>
              <a:t/>
            </a:r>
            <a:br>
              <a:rPr lang="ru-RU" sz="3600" b="1" dirty="0" smtClean="0"/>
            </a:br>
            <a:r>
              <a:rPr lang="ru-RU" sz="3600" b="1" dirty="0" smtClean="0"/>
              <a:t/>
            </a:r>
            <a:br>
              <a:rPr lang="ru-RU" sz="3600" b="1" dirty="0" smtClean="0"/>
            </a:br>
            <a:r>
              <a:rPr lang="ru-RU" sz="3600" b="1" dirty="0" smtClean="0">
                <a:solidFill>
                  <a:schemeClr val="accent1">
                    <a:lumMod val="75000"/>
                  </a:schemeClr>
                </a:solidFill>
              </a:rPr>
              <a:t>Межбюджетные трансферты - основной вид безвозмездных перечислений</a:t>
            </a:r>
            <a:r>
              <a:rPr lang="ru-RU" dirty="0" smtClean="0"/>
              <a:t/>
            </a:r>
            <a:br>
              <a:rPr lang="ru-RU" dirty="0" smtClean="0"/>
            </a:br>
            <a:endParaRPr lang="ru-RU" dirty="0"/>
          </a:p>
        </p:txBody>
      </p:sp>
      <p:sp>
        <p:nvSpPr>
          <p:cNvPr id="26626" name="Прямоугольник 678"/>
          <p:cNvSpPr>
            <a:spLocks noChangeArrowheads="1"/>
          </p:cNvSpPr>
          <p:nvPr/>
        </p:nvSpPr>
        <p:spPr bwMode="auto">
          <a:xfrm rot="10800000" flipV="1">
            <a:off x="357188" y="928688"/>
            <a:ext cx="8474075" cy="857250"/>
          </a:xfrm>
          <a:prstGeom prst="rect">
            <a:avLst/>
          </a:prstGeom>
          <a:gradFill rotWithShape="1">
            <a:gsLst>
              <a:gs pos="0">
                <a:srgbClr val="A3C4FF"/>
              </a:gs>
              <a:gs pos="35001">
                <a:srgbClr val="BFD5FF"/>
              </a:gs>
              <a:gs pos="100000">
                <a:srgbClr val="E5EEFF"/>
              </a:gs>
            </a:gsLst>
            <a:lin ang="16200000" scaled="1"/>
          </a:gradFill>
          <a:ln w="9525" algn="ctr">
            <a:solidFill>
              <a:srgbClr val="4A7EBB"/>
            </a:solidFill>
            <a:miter lim="800000"/>
            <a:headEnd/>
            <a:tailEnd/>
          </a:ln>
          <a:effectLst>
            <a:outerShdw dist="20000" dir="5400000" rotWithShape="0">
              <a:srgbClr val="000000">
                <a:alpha val="37999"/>
              </a:srgbClr>
            </a:outerShdw>
          </a:effectLst>
        </p:spPr>
        <p:txBody>
          <a:bodyPr anchor="ctr"/>
          <a:lstStyle/>
          <a:p>
            <a:pPr>
              <a:defRPr/>
            </a:pPr>
            <a:r>
              <a:rPr lang="ru-RU" sz="2200" b="1" dirty="0">
                <a:latin typeface="Times New Roman" pitchFamily="18" charset="0"/>
              </a:rPr>
              <a:t>Межбюджетные трансферты</a:t>
            </a:r>
            <a:r>
              <a:rPr lang="ru-RU" b="1" dirty="0">
                <a:latin typeface="Times New Roman" pitchFamily="18" charset="0"/>
              </a:rPr>
              <a:t> – денежные средства, перечисляемые из одного бюджета бюджетной системы Российской Федерации другому.</a:t>
            </a:r>
            <a:endParaRPr lang="ru-RU" dirty="0">
              <a:latin typeface="Arial" pitchFamily="34" charset="0"/>
            </a:endParaRPr>
          </a:p>
        </p:txBody>
      </p:sp>
      <p:graphicFrame>
        <p:nvGraphicFramePr>
          <p:cNvPr id="5" name="Таблица 4"/>
          <p:cNvGraphicFramePr>
            <a:graphicFrameLocks noGrp="1"/>
          </p:cNvGraphicFramePr>
          <p:nvPr/>
        </p:nvGraphicFramePr>
        <p:xfrm>
          <a:off x="428625" y="1857375"/>
          <a:ext cx="8429625" cy="687705"/>
        </p:xfrm>
        <a:graphic>
          <a:graphicData uri="http://schemas.openxmlformats.org/drawingml/2006/table">
            <a:tbl>
              <a:tblPr/>
              <a:tblGrid>
                <a:gridCol w="2809875"/>
                <a:gridCol w="2809875"/>
                <a:gridCol w="2809875"/>
              </a:tblGrid>
              <a:tr h="642938">
                <a:tc>
                  <a:txBody>
                    <a:bodyPr/>
                    <a:lstStyle/>
                    <a:p>
                      <a:pPr marL="0" marR="0" lvl="0" indent="449263" algn="ctr" defTabSz="914400" rtl="0" eaLnBrk="1" fontAlgn="base" latinLnBrk="0" hangingPunct="1">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Виды межбюджетных трансфертов</a:t>
                      </a:r>
                    </a:p>
                  </a:txBody>
                  <a:tcPr marL="44014" marR="44014" marT="0" marB="0" horzOverflow="overflow">
                    <a:lnL>
                      <a:noFill/>
                    </a:lnL>
                    <a:lnR>
                      <a:noFill/>
                    </a:lnR>
                    <a:lnT>
                      <a:noFill/>
                    </a:lnT>
                    <a:lnB>
                      <a:noFill/>
                    </a:lnB>
                    <a:lnTlToBr>
                      <a:noFill/>
                    </a:lnTlToBr>
                    <a:lnBlToTr>
                      <a:noFill/>
                    </a:lnBlToTr>
                    <a:solidFill>
                      <a:srgbClr val="FFFFFF"/>
                    </a:solidFill>
                  </a:tcPr>
                </a:tc>
                <a:tc>
                  <a:txBody>
                    <a:bodyPr/>
                    <a:lstStyle/>
                    <a:p>
                      <a:pPr marL="0" marR="0" lvl="0" indent="449263" algn="ctr" defTabSz="914400" rtl="0" eaLnBrk="1" fontAlgn="base" latinLnBrk="0" hangingPunct="1">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Определение</a:t>
                      </a:r>
                    </a:p>
                  </a:txBody>
                  <a:tcPr marL="44014" marR="44014" marT="0" marB="0" horzOverflow="overflow">
                    <a:lnL>
                      <a:noFill/>
                    </a:lnL>
                    <a:lnR>
                      <a:noFill/>
                    </a:lnR>
                    <a:lnT>
                      <a:noFill/>
                    </a:lnT>
                    <a:lnB>
                      <a:noFill/>
                    </a:lnB>
                    <a:lnTlToBr>
                      <a:noFill/>
                    </a:lnTlToBr>
                    <a:lnBlToTr>
                      <a:noFill/>
                    </a:lnBlToTr>
                    <a:solidFill>
                      <a:srgbClr val="FFFFFF"/>
                    </a:solidFill>
                  </a:tcPr>
                </a:tc>
                <a:tc>
                  <a:txBody>
                    <a:bodyPr/>
                    <a:lstStyle/>
                    <a:p>
                      <a:pPr marL="0" marR="0" lvl="0" indent="449263" algn="ctr" defTabSz="914400" rtl="0" eaLnBrk="1" fontAlgn="base" latinLnBrk="0" hangingPunct="1">
                        <a:lnSpc>
                          <a:spcPct val="15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Аналогия в семейном бюджете</a:t>
                      </a:r>
                    </a:p>
                  </a:txBody>
                  <a:tcPr marL="44014" marR="44014" marT="0" marB="0" horzOverflow="overflow">
                    <a:lnL>
                      <a:noFill/>
                    </a:lnL>
                    <a:lnR>
                      <a:noFill/>
                    </a:lnR>
                    <a:lnT>
                      <a:noFill/>
                    </a:lnT>
                    <a:lnB>
                      <a:noFill/>
                    </a:lnB>
                    <a:lnTlToBr>
                      <a:noFill/>
                    </a:lnTlToBr>
                    <a:lnBlToTr>
                      <a:noFill/>
                    </a:lnBlToTr>
                    <a:solidFill>
                      <a:srgbClr val="FFFFFF"/>
                    </a:solidFill>
                  </a:tcPr>
                </a:tc>
              </a:tr>
            </a:tbl>
          </a:graphicData>
        </a:graphic>
      </p:graphicFrame>
      <p:graphicFrame>
        <p:nvGraphicFramePr>
          <p:cNvPr id="6" name="Таблица 5"/>
          <p:cNvGraphicFramePr>
            <a:graphicFrameLocks noGrp="1"/>
          </p:cNvGraphicFramePr>
          <p:nvPr/>
        </p:nvGraphicFramePr>
        <p:xfrm>
          <a:off x="428625" y="2571750"/>
          <a:ext cx="8286750" cy="921830"/>
        </p:xfrm>
        <a:graphic>
          <a:graphicData uri="http://schemas.openxmlformats.org/drawingml/2006/table">
            <a:tbl>
              <a:tblPr/>
              <a:tblGrid>
                <a:gridCol w="2571750"/>
                <a:gridCol w="3389313"/>
                <a:gridCol w="2325687"/>
              </a:tblGrid>
              <a:tr h="817563">
                <a:tc>
                  <a:txBody>
                    <a:bodyPr/>
                    <a:lstStyle/>
                    <a:p>
                      <a:pPr marL="0" marR="0" lvl="0" indent="449263" algn="ctr" defTabSz="914400" rtl="0" eaLnBrk="1" fontAlgn="base" latinLnBrk="0" hangingPunct="1">
                        <a:lnSpc>
                          <a:spcPct val="15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Дотации (от лат.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Dotatio</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 -дар, пожертвование)</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020" marR="44020" marT="0" marB="0"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a:noFill/>
                    </a:lnT>
                    <a:lnB w="12700" cap="flat" cmpd="sng" algn="ctr">
                      <a:solidFill>
                        <a:srgbClr val="7BA0CD"/>
                      </a:solidFill>
                      <a:prstDash val="solid"/>
                      <a:round/>
                      <a:headEnd type="none" w="med" len="med"/>
                      <a:tailEnd type="none" w="med" len="med"/>
                    </a:lnB>
                    <a:lnTlToBr>
                      <a:noFill/>
                    </a:lnTlToBr>
                    <a:lnBlToTr>
                      <a:noFill/>
                    </a:lnBlToTr>
                    <a:solidFill>
                      <a:srgbClr val="A7BFDE"/>
                    </a:solidFill>
                  </a:tcPr>
                </a:tc>
                <a:tc>
                  <a:txBody>
                    <a:bodyPr/>
                    <a:lstStyle/>
                    <a:p>
                      <a:pPr marL="0" marR="0" lvl="0" indent="449263" algn="ctr" defTabSz="914400" rtl="0" eaLnBrk="1" fontAlgn="base" latinLnBrk="0" hangingPunct="1">
                        <a:lnSpc>
                          <a:spcPct val="15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Предоставляются без определения конкретной цели их использования</a:t>
                      </a:r>
                    </a:p>
                  </a:txBody>
                  <a:tcPr marL="44020" marR="44020" marT="0" marB="0"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a:noFill/>
                    </a:lnT>
                    <a:lnB w="12700" cap="flat" cmpd="sng" algn="ctr">
                      <a:solidFill>
                        <a:srgbClr val="7BA0CD"/>
                      </a:solidFill>
                      <a:prstDash val="solid"/>
                      <a:round/>
                      <a:headEnd type="none" w="med" len="med"/>
                      <a:tailEnd type="none" w="med" len="med"/>
                    </a:lnB>
                    <a:lnTlToBr>
                      <a:noFill/>
                    </a:lnTlToBr>
                    <a:lnBlToTr>
                      <a:noFill/>
                    </a:lnBlToTr>
                    <a:solidFill>
                      <a:srgbClr val="A7BFDE"/>
                    </a:solidFill>
                  </a:tcPr>
                </a:tc>
                <a:tc>
                  <a:txBody>
                    <a:bodyPr/>
                    <a:lstStyle/>
                    <a:p>
                      <a:pPr marL="0" marR="0" lvl="0" indent="449263" algn="ctr" defTabSz="914400" rtl="0" eaLnBrk="1" fontAlgn="base" latinLnBrk="0" hangingPunct="1">
                        <a:lnSpc>
                          <a:spcPct val="15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Вы даете своему ребенку «карманные деньги»</a:t>
                      </a:r>
                    </a:p>
                  </a:txBody>
                  <a:tcPr marL="44020" marR="44020" marT="0" marB="0"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a:noFill/>
                    </a:lnT>
                    <a:lnB w="12700" cap="flat" cmpd="sng" algn="ctr">
                      <a:solidFill>
                        <a:srgbClr val="7BA0CD"/>
                      </a:solidFill>
                      <a:prstDash val="solid"/>
                      <a:round/>
                      <a:headEnd type="none" w="med" len="med"/>
                      <a:tailEnd type="none" w="med" len="med"/>
                    </a:lnB>
                    <a:lnTlToBr>
                      <a:noFill/>
                    </a:lnTlToBr>
                    <a:lnBlToTr>
                      <a:noFill/>
                    </a:lnBlToTr>
                    <a:solidFill>
                      <a:srgbClr val="A7BFDE"/>
                    </a:solidFill>
                  </a:tcPr>
                </a:tc>
              </a:tr>
            </a:tbl>
          </a:graphicData>
        </a:graphic>
      </p:graphicFrame>
      <p:graphicFrame>
        <p:nvGraphicFramePr>
          <p:cNvPr id="7" name="Таблица 6"/>
          <p:cNvGraphicFramePr>
            <a:graphicFrameLocks noGrp="1"/>
          </p:cNvGraphicFramePr>
          <p:nvPr/>
        </p:nvGraphicFramePr>
        <p:xfrm>
          <a:off x="428625" y="3286125"/>
          <a:ext cx="8286750" cy="1928813"/>
        </p:xfrm>
        <a:graphic>
          <a:graphicData uri="http://schemas.openxmlformats.org/drawingml/2006/table">
            <a:tbl>
              <a:tblPr/>
              <a:tblGrid>
                <a:gridCol w="2571750"/>
                <a:gridCol w="3378200"/>
                <a:gridCol w="2336800"/>
              </a:tblGrid>
              <a:tr h="1928813">
                <a:tc>
                  <a:txBody>
                    <a:bodyPr/>
                    <a:lstStyle/>
                    <a:p>
                      <a:pPr marL="0" marR="0" lvl="0" indent="449263" algn="ctr" defTabSz="914400" rtl="0" eaLnBrk="1" fontAlgn="base" latinLnBrk="0" hangingPunct="1">
                        <a:lnSpc>
                          <a:spcPct val="15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Субвенции (от лат.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Subvenire</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 - прихоть на помощь)</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020" marR="44020" marT="0" marB="0"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D3DFEE"/>
                    </a:solidFill>
                  </a:tcPr>
                </a:tc>
                <a:tc>
                  <a:txBody>
                    <a:bodyPr/>
                    <a:lstStyle/>
                    <a:p>
                      <a:pPr marL="0" marR="0" lvl="0" indent="449263" algn="ctr" defTabSz="914400" rtl="0" eaLnBrk="1" fontAlgn="base" latinLnBrk="0" hangingPunct="1">
                        <a:lnSpc>
                          <a:spcPct val="15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Предоставляются на финансирование «переданных» другим публично-правовым образованиям полномочий</a:t>
                      </a:r>
                    </a:p>
                  </a:txBody>
                  <a:tcPr marL="44020" marR="44020" marT="0" marB="0"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D3DFEE"/>
                    </a:solidFill>
                  </a:tcPr>
                </a:tc>
                <a:tc>
                  <a:txBody>
                    <a:bodyPr/>
                    <a:lstStyle/>
                    <a:p>
                      <a:pPr marL="0" marR="0" lvl="0" indent="449263" algn="ctr" defTabSz="914400" rtl="0" eaLnBrk="1" fontAlgn="base" latinLnBrk="0" hangingPunct="1">
                        <a:lnSpc>
                          <a:spcPct val="15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Вы даете своему ребенку деньги и посылаете его в магазин купить продукты    (по списку)</a:t>
                      </a:r>
                    </a:p>
                  </a:txBody>
                  <a:tcPr marL="44020" marR="44020" marT="0" marB="0"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D3DFEE"/>
                    </a:solidFill>
                  </a:tcPr>
                </a:tc>
              </a:tr>
            </a:tbl>
          </a:graphicData>
        </a:graphic>
      </p:graphicFrame>
      <p:graphicFrame>
        <p:nvGraphicFramePr>
          <p:cNvPr id="8" name="Таблица 7"/>
          <p:cNvGraphicFramePr>
            <a:graphicFrameLocks noGrp="1"/>
          </p:cNvGraphicFramePr>
          <p:nvPr/>
        </p:nvGraphicFramePr>
        <p:xfrm>
          <a:off x="428625" y="4786313"/>
          <a:ext cx="8286750" cy="1714500"/>
        </p:xfrm>
        <a:graphic>
          <a:graphicData uri="http://schemas.openxmlformats.org/drawingml/2006/table">
            <a:tbl>
              <a:tblPr/>
              <a:tblGrid>
                <a:gridCol w="2571750"/>
                <a:gridCol w="3357563"/>
                <a:gridCol w="2357437"/>
              </a:tblGrid>
              <a:tr h="1714500">
                <a:tc>
                  <a:txBody>
                    <a:bodyPr/>
                    <a:lstStyle/>
                    <a:p>
                      <a:pPr marL="0" marR="0" lvl="0" indent="449263" algn="ctr" defTabSz="914400" rtl="0" eaLnBrk="1" fontAlgn="base" latinLnBrk="0" hangingPunct="1">
                        <a:lnSpc>
                          <a:spcPct val="15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Субсидии (от лат.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Subsidium</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 - поддержка)</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020" marR="44020" marT="0" marB="0"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A7BFDE"/>
                    </a:solidFill>
                  </a:tcPr>
                </a:tc>
                <a:tc>
                  <a:txBody>
                    <a:bodyPr/>
                    <a:lstStyle/>
                    <a:p>
                      <a:pPr marL="0" marR="0" lvl="0" indent="449263" algn="ctr" defTabSz="914400" rtl="0" eaLnBrk="1" fontAlgn="base" latinLnBrk="0" hangingPunct="1">
                        <a:lnSpc>
                          <a:spcPct val="15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Предоставляются на условиях долевого софинансирования расходов других бюджетов</a:t>
                      </a:r>
                    </a:p>
                  </a:txBody>
                  <a:tcPr marL="44020" marR="44020" marT="0" marB="0"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A7BFDE"/>
                    </a:solidFill>
                  </a:tcPr>
                </a:tc>
                <a:tc>
                  <a:txBody>
                    <a:bodyPr/>
                    <a:lstStyle/>
                    <a:p>
                      <a:pPr marL="0" marR="0" lvl="0" indent="449263" algn="ctr" defTabSz="914400" rtl="0" eaLnBrk="1" fontAlgn="base" latinLnBrk="0" hangingPunct="1">
                        <a:lnSpc>
                          <a:spcPct val="15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Вы «добавляете» денег для того, чтобы ваш ребенок купил себе новый телефон (а остальные деньги он накопил сам)</a:t>
                      </a:r>
                    </a:p>
                  </a:txBody>
                  <a:tcPr marL="44020" marR="44020" marT="0" marB="0"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A7BFDE"/>
                    </a:solidFill>
                  </a:tcPr>
                </a:tc>
              </a:tr>
            </a:tbl>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Rectangle 5"/>
          <p:cNvSpPr>
            <a:spLocks noGrp="1"/>
          </p:cNvSpPr>
          <p:nvPr>
            <p:ph type="title"/>
          </p:nvPr>
        </p:nvSpPr>
        <p:spPr>
          <a:xfrm>
            <a:off x="395288" y="260350"/>
            <a:ext cx="8229600" cy="1143000"/>
          </a:xfrm>
        </p:spPr>
        <p:txBody>
          <a:bodyPr rtlCol="0">
            <a:normAutofit fontScale="90000"/>
          </a:bodyPr>
          <a:lstStyle/>
          <a:p>
            <a:pPr eaLnBrk="1" fontAlgn="auto" hangingPunct="1">
              <a:spcAft>
                <a:spcPts val="0"/>
              </a:spcAft>
              <a:defRPr/>
            </a:pPr>
            <a:r>
              <a:rPr lang="ru-RU" sz="4000" dirty="0" smtClean="0">
                <a:solidFill>
                  <a:schemeClr val="hlink"/>
                </a:solidFill>
                <a:latin typeface="Arial" charset="0"/>
              </a:rPr>
              <a:t/>
            </a:r>
            <a:br>
              <a:rPr lang="ru-RU" sz="4000" dirty="0" smtClean="0">
                <a:solidFill>
                  <a:schemeClr val="hlink"/>
                </a:solidFill>
                <a:latin typeface="Arial" charset="0"/>
              </a:rPr>
            </a:br>
            <a:r>
              <a:rPr lang="ru-RU" sz="4000" dirty="0" smtClean="0">
                <a:solidFill>
                  <a:schemeClr val="hlink"/>
                </a:solidFill>
                <a:latin typeface="Arial" charset="0"/>
              </a:rPr>
              <a:t/>
            </a:r>
            <a:br>
              <a:rPr lang="ru-RU" sz="4000" dirty="0" smtClean="0">
                <a:solidFill>
                  <a:schemeClr val="hlink"/>
                </a:solidFill>
                <a:latin typeface="Arial" charset="0"/>
              </a:rPr>
            </a:br>
            <a:r>
              <a:rPr lang="ru-RU" sz="4000" dirty="0" smtClean="0">
                <a:solidFill>
                  <a:schemeClr val="accent1">
                    <a:lumMod val="75000"/>
                  </a:schemeClr>
                </a:solidFill>
                <a:latin typeface="Arial" charset="0"/>
              </a:rPr>
              <a:t>Структура доходов районного бюджета на</a:t>
            </a:r>
            <a:br>
              <a:rPr lang="ru-RU" sz="4000" dirty="0" smtClean="0">
                <a:solidFill>
                  <a:schemeClr val="accent1">
                    <a:lumMod val="75000"/>
                  </a:schemeClr>
                </a:solidFill>
                <a:latin typeface="Arial" charset="0"/>
              </a:rPr>
            </a:br>
            <a:r>
              <a:rPr lang="ru-RU" sz="4000" dirty="0" smtClean="0">
                <a:solidFill>
                  <a:schemeClr val="accent1">
                    <a:lumMod val="75000"/>
                  </a:schemeClr>
                </a:solidFill>
                <a:latin typeface="Arial" charset="0"/>
              </a:rPr>
              <a:t> 2016</a:t>
            </a:r>
            <a:br>
              <a:rPr lang="ru-RU" sz="4000" dirty="0" smtClean="0">
                <a:solidFill>
                  <a:schemeClr val="accent1">
                    <a:lumMod val="75000"/>
                  </a:schemeClr>
                </a:solidFill>
                <a:latin typeface="Arial" charset="0"/>
              </a:rPr>
            </a:br>
            <a:r>
              <a:rPr lang="ru-RU" sz="4000" dirty="0" smtClean="0">
                <a:solidFill>
                  <a:schemeClr val="accent1">
                    <a:lumMod val="75000"/>
                  </a:schemeClr>
                </a:solidFill>
                <a:latin typeface="Arial" charset="0"/>
              </a:rPr>
              <a:t> год(проценты)</a:t>
            </a:r>
          </a:p>
        </p:txBody>
      </p:sp>
      <p:graphicFrame>
        <p:nvGraphicFramePr>
          <p:cNvPr id="33794" name="Object 4"/>
          <p:cNvGraphicFramePr>
            <a:graphicFrameLocks noGrp="1" noChangeAspect="1"/>
          </p:cNvGraphicFramePr>
          <p:nvPr>
            <p:ph type="chart" idx="1"/>
          </p:nvPr>
        </p:nvGraphicFramePr>
        <p:xfrm>
          <a:off x="571472" y="2143116"/>
          <a:ext cx="7927975" cy="4381500"/>
        </p:xfrm>
        <a:graphic>
          <a:graphicData uri="http://schemas.openxmlformats.org/presentationml/2006/ole">
            <p:oleObj spid="_x0000_s33794" r:id="rId3" imgW="7931583" imgH="4383404" progId="Excel.Sheet.8">
              <p:embed/>
            </p:oleObj>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Rectangle 5"/>
          <p:cNvSpPr>
            <a:spLocks noGrp="1"/>
          </p:cNvSpPr>
          <p:nvPr>
            <p:ph type="title"/>
          </p:nvPr>
        </p:nvSpPr>
        <p:spPr>
          <a:xfrm>
            <a:off x="395288" y="260350"/>
            <a:ext cx="8229600" cy="1143000"/>
          </a:xfrm>
        </p:spPr>
        <p:txBody>
          <a:bodyPr rtlCol="0">
            <a:normAutofit fontScale="90000"/>
          </a:bodyPr>
          <a:lstStyle/>
          <a:p>
            <a:pPr eaLnBrk="1" fontAlgn="auto" hangingPunct="1">
              <a:spcAft>
                <a:spcPts val="0"/>
              </a:spcAft>
              <a:defRPr/>
            </a:pPr>
            <a:r>
              <a:rPr lang="ru-RU" sz="4000" dirty="0" smtClean="0">
                <a:solidFill>
                  <a:schemeClr val="hlink"/>
                </a:solidFill>
                <a:latin typeface="Arial" charset="0"/>
              </a:rPr>
              <a:t/>
            </a:r>
            <a:br>
              <a:rPr lang="ru-RU" sz="4000" dirty="0" smtClean="0">
                <a:solidFill>
                  <a:schemeClr val="hlink"/>
                </a:solidFill>
                <a:latin typeface="Arial" charset="0"/>
              </a:rPr>
            </a:br>
            <a:r>
              <a:rPr lang="ru-RU" sz="4000" dirty="0" smtClean="0">
                <a:solidFill>
                  <a:schemeClr val="hlink"/>
                </a:solidFill>
                <a:latin typeface="Arial" charset="0"/>
              </a:rPr>
              <a:t/>
            </a:r>
            <a:br>
              <a:rPr lang="ru-RU" sz="4000" dirty="0" smtClean="0">
                <a:solidFill>
                  <a:schemeClr val="hlink"/>
                </a:solidFill>
                <a:latin typeface="Arial" charset="0"/>
              </a:rPr>
            </a:br>
            <a:r>
              <a:rPr lang="ru-RU" sz="4000" dirty="0" smtClean="0">
                <a:solidFill>
                  <a:schemeClr val="accent1">
                    <a:lumMod val="75000"/>
                  </a:schemeClr>
                </a:solidFill>
                <a:latin typeface="Arial" charset="0"/>
              </a:rPr>
              <a:t>Структура доходов районного бюджета на</a:t>
            </a:r>
            <a:br>
              <a:rPr lang="ru-RU" sz="4000" dirty="0" smtClean="0">
                <a:solidFill>
                  <a:schemeClr val="accent1">
                    <a:lumMod val="75000"/>
                  </a:schemeClr>
                </a:solidFill>
                <a:latin typeface="Arial" charset="0"/>
              </a:rPr>
            </a:br>
            <a:r>
              <a:rPr lang="ru-RU" sz="4000" dirty="0" smtClean="0">
                <a:solidFill>
                  <a:schemeClr val="accent1">
                    <a:lumMod val="75000"/>
                  </a:schemeClr>
                </a:solidFill>
                <a:latin typeface="Arial" charset="0"/>
              </a:rPr>
              <a:t> 2016</a:t>
            </a:r>
            <a:br>
              <a:rPr lang="ru-RU" sz="4000" dirty="0" smtClean="0">
                <a:solidFill>
                  <a:schemeClr val="accent1">
                    <a:lumMod val="75000"/>
                  </a:schemeClr>
                </a:solidFill>
                <a:latin typeface="Arial" charset="0"/>
              </a:rPr>
            </a:br>
            <a:r>
              <a:rPr lang="ru-RU" sz="4000" dirty="0" smtClean="0">
                <a:solidFill>
                  <a:schemeClr val="accent1">
                    <a:lumMod val="75000"/>
                  </a:schemeClr>
                </a:solidFill>
                <a:latin typeface="Arial" charset="0"/>
              </a:rPr>
              <a:t> год(проценты)</a:t>
            </a:r>
          </a:p>
        </p:txBody>
      </p:sp>
      <p:graphicFrame>
        <p:nvGraphicFramePr>
          <p:cNvPr id="33794" name="Object 4"/>
          <p:cNvGraphicFramePr>
            <a:graphicFrameLocks noGrp="1" noChangeAspect="1"/>
          </p:cNvGraphicFramePr>
          <p:nvPr>
            <p:ph type="chart" idx="1"/>
          </p:nvPr>
        </p:nvGraphicFramePr>
        <p:xfrm>
          <a:off x="428596" y="1928802"/>
          <a:ext cx="7927975" cy="4381500"/>
        </p:xfrm>
        <a:graphic>
          <a:graphicData uri="http://schemas.openxmlformats.org/presentationml/2006/ole">
            <p:oleObj spid="_x0000_s63490" r:id="rId3" imgW="7931583" imgH="4383404" progId="Excel.Sheet.8">
              <p:embed/>
            </p:oleObj>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Rectangle 5"/>
          <p:cNvSpPr>
            <a:spLocks noGrp="1"/>
          </p:cNvSpPr>
          <p:nvPr>
            <p:ph type="title"/>
          </p:nvPr>
        </p:nvSpPr>
        <p:spPr>
          <a:xfrm>
            <a:off x="500034" y="285728"/>
            <a:ext cx="8229600" cy="1143000"/>
          </a:xfrm>
        </p:spPr>
        <p:txBody>
          <a:bodyPr rtlCol="0">
            <a:normAutofit fontScale="90000"/>
          </a:bodyPr>
          <a:lstStyle/>
          <a:p>
            <a:pPr eaLnBrk="1" fontAlgn="auto" hangingPunct="1">
              <a:spcAft>
                <a:spcPts val="0"/>
              </a:spcAft>
              <a:defRPr/>
            </a:pPr>
            <a:r>
              <a:rPr lang="ru-RU" sz="2800" dirty="0" smtClean="0">
                <a:solidFill>
                  <a:schemeClr val="accent1">
                    <a:lumMod val="75000"/>
                  </a:schemeClr>
                </a:solidFill>
                <a:latin typeface="Arial" charset="0"/>
              </a:rPr>
              <a:t>Структура налоговых и неналоговых доходов районного бюджета на 2016</a:t>
            </a:r>
            <a:br>
              <a:rPr lang="ru-RU" sz="2800" dirty="0" smtClean="0">
                <a:solidFill>
                  <a:schemeClr val="accent1">
                    <a:lumMod val="75000"/>
                  </a:schemeClr>
                </a:solidFill>
                <a:latin typeface="Arial" charset="0"/>
              </a:rPr>
            </a:br>
            <a:r>
              <a:rPr lang="ru-RU" sz="2800" dirty="0" smtClean="0">
                <a:solidFill>
                  <a:schemeClr val="accent1">
                    <a:lumMod val="75000"/>
                  </a:schemeClr>
                </a:solidFill>
                <a:latin typeface="Arial" charset="0"/>
              </a:rPr>
              <a:t> год ( проценты)</a:t>
            </a:r>
          </a:p>
        </p:txBody>
      </p:sp>
      <p:graphicFrame>
        <p:nvGraphicFramePr>
          <p:cNvPr id="34818" name="Object 4"/>
          <p:cNvGraphicFramePr>
            <a:graphicFrameLocks noGrp="1" noChangeAspect="1"/>
          </p:cNvGraphicFramePr>
          <p:nvPr>
            <p:ph type="chart" idx="1"/>
          </p:nvPr>
        </p:nvGraphicFramePr>
        <p:xfrm>
          <a:off x="1143000" y="1857375"/>
          <a:ext cx="6518275" cy="4348163"/>
        </p:xfrm>
        <a:graphic>
          <a:graphicData uri="http://schemas.openxmlformats.org/presentationml/2006/ole">
            <p:oleObj spid="_x0000_s34818" r:id="rId3" imgW="6517189" imgH="4346825" progId="Excel.Sheet.8">
              <p:embed/>
            </p:oleObj>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7"/>
          <p:cNvSpPr>
            <a:spLocks noGrp="1"/>
          </p:cNvSpPr>
          <p:nvPr>
            <p:ph type="title"/>
          </p:nvPr>
        </p:nvSpPr>
        <p:spPr/>
        <p:txBody>
          <a:bodyPr/>
          <a:lstStyle/>
          <a:p>
            <a:pPr eaLnBrk="1" hangingPunct="1">
              <a:defRPr/>
            </a:pPr>
            <a:r>
              <a:rPr lang="ru-RU" sz="3200" dirty="0" smtClean="0">
                <a:solidFill>
                  <a:schemeClr val="accent1">
                    <a:lumMod val="75000"/>
                  </a:schemeClr>
                </a:solidFill>
                <a:latin typeface="Arial" charset="0"/>
              </a:rPr>
              <a:t>Налоговые доходы на 2016 год (тыс.руб.)</a:t>
            </a:r>
          </a:p>
        </p:txBody>
      </p:sp>
      <p:graphicFrame>
        <p:nvGraphicFramePr>
          <p:cNvPr id="35885" name="Group 45"/>
          <p:cNvGraphicFramePr>
            <a:graphicFrameLocks noGrp="1"/>
          </p:cNvGraphicFramePr>
          <p:nvPr/>
        </p:nvGraphicFramePr>
        <p:xfrm>
          <a:off x="323850" y="1479550"/>
          <a:ext cx="8605838" cy="4675824"/>
        </p:xfrm>
        <a:graphic>
          <a:graphicData uri="http://schemas.openxmlformats.org/drawingml/2006/table">
            <a:tbl>
              <a:tblPr/>
              <a:tblGrid>
                <a:gridCol w="5248275"/>
                <a:gridCol w="1214438"/>
                <a:gridCol w="1101725"/>
                <a:gridCol w="1041400"/>
              </a:tblGrid>
              <a:tr h="10366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1" u="none" strike="noStrike" cap="none" normalizeH="0" baseline="0" dirty="0" smtClean="0">
                          <a:ln>
                            <a:noFill/>
                          </a:ln>
                          <a:solidFill>
                            <a:schemeClr val="accent1">
                              <a:lumMod val="75000"/>
                            </a:schemeClr>
                          </a:solidFill>
                          <a:effectLst/>
                          <a:latin typeface="Calibri" pitchFamily="34" charset="0"/>
                          <a:cs typeface="Arial"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1" u="none" strike="noStrike" cap="none" normalizeH="0" baseline="0" smtClean="0">
                          <a:ln>
                            <a:noFill/>
                          </a:ln>
                          <a:solidFill>
                            <a:schemeClr val="accent1">
                              <a:lumMod val="75000"/>
                            </a:schemeClr>
                          </a:solidFill>
                          <a:effectLst/>
                          <a:latin typeface="Times New Roman" pitchFamily="18" charset="0"/>
                          <a:cs typeface="Arial" charset="0"/>
                        </a:rPr>
                        <a:t>Факт</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1" u="none" strike="noStrike" cap="none" normalizeH="0" baseline="0" smtClean="0">
                          <a:ln>
                            <a:noFill/>
                          </a:ln>
                          <a:solidFill>
                            <a:schemeClr val="accent1">
                              <a:lumMod val="75000"/>
                            </a:schemeClr>
                          </a:solidFill>
                          <a:effectLst/>
                          <a:latin typeface="Times New Roman" pitchFamily="18" charset="0"/>
                          <a:cs typeface="Arial" charset="0"/>
                        </a:rPr>
                        <a:t>2014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1" u="none" strike="noStrike" cap="none" normalizeH="0" baseline="0" smtClean="0">
                          <a:ln>
                            <a:noFill/>
                          </a:ln>
                          <a:solidFill>
                            <a:schemeClr val="accent1">
                              <a:lumMod val="75000"/>
                            </a:schemeClr>
                          </a:solidFill>
                          <a:effectLst/>
                          <a:latin typeface="Times New Roman" pitchFamily="18" charset="0"/>
                          <a:cs typeface="Arial" charset="0"/>
                        </a:rPr>
                        <a:t>План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1" u="none" strike="noStrike" cap="none" normalizeH="0" baseline="0" smtClean="0">
                          <a:ln>
                            <a:noFill/>
                          </a:ln>
                          <a:solidFill>
                            <a:schemeClr val="accent1">
                              <a:lumMod val="75000"/>
                            </a:schemeClr>
                          </a:solidFill>
                          <a:effectLst/>
                          <a:latin typeface="Times New Roman" pitchFamily="18" charset="0"/>
                          <a:cs typeface="Arial" charset="0"/>
                        </a:rPr>
                        <a:t>2015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1" u="none" strike="noStrike" cap="none" normalizeH="0" baseline="0" smtClean="0">
                          <a:ln>
                            <a:noFill/>
                          </a:ln>
                          <a:solidFill>
                            <a:schemeClr val="accent1">
                              <a:lumMod val="75000"/>
                            </a:schemeClr>
                          </a:solidFill>
                          <a:effectLst/>
                          <a:latin typeface="Times New Roman" pitchFamily="18" charset="0"/>
                          <a:cs typeface="Arial" charset="0"/>
                        </a:rPr>
                        <a:t>План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1" u="none" strike="noStrike" cap="none" normalizeH="0" baseline="0" smtClean="0">
                          <a:ln>
                            <a:noFill/>
                          </a:ln>
                          <a:solidFill>
                            <a:schemeClr val="accent1">
                              <a:lumMod val="75000"/>
                            </a:schemeClr>
                          </a:solidFill>
                          <a:effectLst/>
                          <a:latin typeface="Times New Roman" pitchFamily="18" charset="0"/>
                          <a:cs typeface="Arial" charset="0"/>
                        </a:rPr>
                        <a:t>2016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1" u="none" strike="noStrike" cap="none" normalizeH="0" baseline="0" dirty="0" smtClean="0">
                          <a:ln>
                            <a:noFill/>
                          </a:ln>
                          <a:solidFill>
                            <a:schemeClr val="accent1">
                              <a:lumMod val="75000"/>
                            </a:schemeClr>
                          </a:solidFill>
                          <a:effectLst/>
                          <a:latin typeface="Times New Roman" pitchFamily="18" charset="0"/>
                          <a:cs typeface="Arial" charset="0"/>
                        </a:rPr>
                        <a:t>Налог на доходы физических лиц</a:t>
                      </a:r>
                      <a:endParaRPr kumimoji="0" lang="ru-RU" sz="1800" b="1" i="1" u="none" strike="noStrike" cap="none" normalizeH="0" baseline="0" dirty="0" smtClean="0">
                        <a:ln>
                          <a:noFill/>
                        </a:ln>
                        <a:solidFill>
                          <a:schemeClr val="accent1">
                            <a:lumMod val="75000"/>
                          </a:schemeClr>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1" i="1" u="none" strike="noStrike" cap="none" normalizeH="0" baseline="0" dirty="0" smtClean="0">
                          <a:ln>
                            <a:noFill/>
                          </a:ln>
                          <a:solidFill>
                            <a:schemeClr val="accent1">
                              <a:lumMod val="75000"/>
                            </a:schemeClr>
                          </a:solidFill>
                          <a:effectLst/>
                          <a:latin typeface="Times New Roman" pitchFamily="18" charset="0"/>
                          <a:cs typeface="Arial" charset="0"/>
                        </a:rPr>
                        <a:t>21161,4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1" i="1" u="none" strike="noStrike" cap="none" normalizeH="0" baseline="0" dirty="0" smtClean="0">
                          <a:ln>
                            <a:noFill/>
                          </a:ln>
                          <a:solidFill>
                            <a:schemeClr val="accent1">
                              <a:lumMod val="75000"/>
                            </a:schemeClr>
                          </a:solidFill>
                          <a:effectLst/>
                          <a:latin typeface="Times New Roman" pitchFamily="18" charset="0"/>
                          <a:cs typeface="Arial" charset="0"/>
                        </a:rPr>
                        <a:t>21634,0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1" i="1" u="none" strike="noStrike" cap="none" normalizeH="0" baseline="0" smtClean="0">
                          <a:ln>
                            <a:noFill/>
                          </a:ln>
                          <a:solidFill>
                            <a:schemeClr val="accent1">
                              <a:lumMod val="75000"/>
                            </a:schemeClr>
                          </a:solidFill>
                          <a:effectLst/>
                          <a:latin typeface="Times New Roman" pitchFamily="18" charset="0"/>
                          <a:cs typeface="Arial" charset="0"/>
                        </a:rPr>
                        <a:t>21427,9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4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1" u="none" strike="noStrike" cap="none" normalizeH="0" baseline="0" smtClean="0">
                          <a:ln>
                            <a:noFill/>
                          </a:ln>
                          <a:solidFill>
                            <a:schemeClr val="accent1">
                              <a:lumMod val="75000"/>
                            </a:schemeClr>
                          </a:solidFill>
                          <a:effectLst/>
                          <a:latin typeface="Times New Roman" pitchFamily="18" charset="0"/>
                          <a:cs typeface="Arial" charset="0"/>
                        </a:rPr>
                        <a:t>Доходы от уплаты акцизов, подлежащие распределению в консолидированный бюджет субъектов РФ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1" i="1" u="none" strike="noStrike" cap="none" normalizeH="0" baseline="0" smtClean="0">
                          <a:ln>
                            <a:noFill/>
                          </a:ln>
                          <a:solidFill>
                            <a:schemeClr val="accent1">
                              <a:lumMod val="75000"/>
                            </a:schemeClr>
                          </a:solidFill>
                          <a:effectLst/>
                          <a:latin typeface="Times New Roman" pitchFamily="18" charset="0"/>
                          <a:cs typeface="Arial" charset="0"/>
                        </a:rPr>
                        <a:t>2207,6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1" i="1" u="none" strike="noStrike" cap="none" normalizeH="0" baseline="0" dirty="0" smtClean="0">
                          <a:ln>
                            <a:noFill/>
                          </a:ln>
                          <a:solidFill>
                            <a:schemeClr val="accent1">
                              <a:lumMod val="75000"/>
                            </a:schemeClr>
                          </a:solidFill>
                          <a:effectLst/>
                          <a:latin typeface="Times New Roman" pitchFamily="18" charset="0"/>
                          <a:cs typeface="Arial" charset="0"/>
                        </a:rPr>
                        <a:t>2123,5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1" i="1" u="none" strike="noStrike" cap="none" normalizeH="0" baseline="0" dirty="0" smtClean="0">
                          <a:ln>
                            <a:noFill/>
                          </a:ln>
                          <a:solidFill>
                            <a:schemeClr val="accent1">
                              <a:lumMod val="75000"/>
                            </a:schemeClr>
                          </a:solidFill>
                          <a:effectLst/>
                          <a:latin typeface="Times New Roman" pitchFamily="18" charset="0"/>
                          <a:cs typeface="Arial" charset="0"/>
                        </a:rPr>
                        <a:t>7662,6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18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1" u="none" strike="noStrike" cap="none" normalizeH="0" baseline="0" smtClean="0">
                          <a:ln>
                            <a:noFill/>
                          </a:ln>
                          <a:solidFill>
                            <a:schemeClr val="accent1">
                              <a:lumMod val="75000"/>
                            </a:schemeClr>
                          </a:solidFill>
                          <a:effectLst/>
                          <a:latin typeface="Times New Roman" pitchFamily="18" charset="0"/>
                          <a:cs typeface="Arial" charset="0"/>
                        </a:rPr>
                        <a:t>Единый налог на вмененный доход от отдельных видов деятельности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1" i="1" u="none" strike="noStrike" cap="none" normalizeH="0" baseline="0" smtClean="0">
                          <a:ln>
                            <a:noFill/>
                          </a:ln>
                          <a:solidFill>
                            <a:schemeClr val="accent1">
                              <a:lumMod val="75000"/>
                            </a:schemeClr>
                          </a:solidFill>
                          <a:effectLst/>
                          <a:latin typeface="Times New Roman" pitchFamily="18" charset="0"/>
                          <a:cs typeface="Times New Roman" pitchFamily="18" charset="0"/>
                        </a:rPr>
                        <a:t>3113,6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1" i="1" u="none" strike="noStrike" cap="none" normalizeH="0" baseline="0" smtClean="0">
                          <a:ln>
                            <a:noFill/>
                          </a:ln>
                          <a:solidFill>
                            <a:schemeClr val="accent1">
                              <a:lumMod val="75000"/>
                            </a:schemeClr>
                          </a:solidFill>
                          <a:effectLst/>
                          <a:latin typeface="Times New Roman" pitchFamily="18" charset="0"/>
                          <a:cs typeface="Times New Roman" pitchFamily="18" charset="0"/>
                        </a:rPr>
                        <a:t>3667,6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1" i="1"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4163,3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1" u="none" strike="noStrike" cap="none" normalizeH="0" baseline="0" smtClean="0">
                          <a:ln>
                            <a:noFill/>
                          </a:ln>
                          <a:solidFill>
                            <a:schemeClr val="accent1">
                              <a:lumMod val="75000"/>
                            </a:schemeClr>
                          </a:solidFill>
                          <a:effectLst/>
                          <a:latin typeface="Times New Roman" pitchFamily="18" charset="0"/>
                          <a:cs typeface="Arial" charset="0"/>
                        </a:rPr>
                        <a:t>Единый сельскохозяйственный</a:t>
                      </a:r>
                      <a:r>
                        <a:rPr kumimoji="0" lang="ru-RU" sz="1800" b="0" i="1" u="none" strike="noStrike" cap="none" normalizeH="0" baseline="0" smtClean="0">
                          <a:ln>
                            <a:noFill/>
                          </a:ln>
                          <a:solidFill>
                            <a:schemeClr val="accent1">
                              <a:lumMod val="75000"/>
                            </a:schemeClr>
                          </a:solidFill>
                          <a:effectLst/>
                          <a:latin typeface="Calibri" pitchFamily="34" charset="0"/>
                          <a:cs typeface="Arial" charset="0"/>
                        </a:rPr>
                        <a:t> </a:t>
                      </a:r>
                      <a:r>
                        <a:rPr kumimoji="0" lang="ru-RU" sz="1800" b="0" i="1" u="none" strike="noStrike" cap="none" normalizeH="0" baseline="0" smtClean="0">
                          <a:ln>
                            <a:noFill/>
                          </a:ln>
                          <a:solidFill>
                            <a:schemeClr val="accent1">
                              <a:lumMod val="75000"/>
                            </a:schemeClr>
                          </a:solidFill>
                          <a:effectLst/>
                          <a:latin typeface="Times New Roman" pitchFamily="18" charset="0"/>
                          <a:cs typeface="Arial" charset="0"/>
                        </a:rPr>
                        <a:t>налог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1" i="1" u="none" strike="noStrike" cap="none" normalizeH="0" baseline="0" smtClean="0">
                          <a:ln>
                            <a:noFill/>
                          </a:ln>
                          <a:solidFill>
                            <a:schemeClr val="accent1">
                              <a:lumMod val="75000"/>
                            </a:schemeClr>
                          </a:solidFill>
                          <a:effectLst/>
                          <a:latin typeface="Times New Roman" pitchFamily="18" charset="0"/>
                          <a:cs typeface="Times New Roman" pitchFamily="18" charset="0"/>
                        </a:rPr>
                        <a:t>166,0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1" i="1" u="none" strike="noStrike" cap="none" normalizeH="0" baseline="0" smtClean="0">
                          <a:ln>
                            <a:noFill/>
                          </a:ln>
                          <a:solidFill>
                            <a:schemeClr val="accent1">
                              <a:lumMod val="75000"/>
                            </a:schemeClr>
                          </a:solidFill>
                          <a:effectLst/>
                          <a:latin typeface="Times New Roman" pitchFamily="18" charset="0"/>
                          <a:cs typeface="Times New Roman" pitchFamily="18" charset="0"/>
                        </a:rPr>
                        <a:t>776,5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1" i="1"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564,0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1" u="none" strike="noStrike" cap="none" normalizeH="0" baseline="0" smtClean="0">
                          <a:ln>
                            <a:noFill/>
                          </a:ln>
                          <a:solidFill>
                            <a:schemeClr val="accent1">
                              <a:lumMod val="75000"/>
                            </a:schemeClr>
                          </a:solidFill>
                          <a:effectLst/>
                          <a:latin typeface="Times New Roman" pitchFamily="18" charset="0"/>
                          <a:cs typeface="Times New Roman" pitchFamily="18" charset="0"/>
                        </a:rPr>
                        <a:t>Госпошлина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1" i="1" u="none" strike="noStrike" cap="none" normalizeH="0" baseline="0" smtClean="0">
                          <a:ln>
                            <a:noFill/>
                          </a:ln>
                          <a:solidFill>
                            <a:schemeClr val="accent1">
                              <a:lumMod val="75000"/>
                            </a:schemeClr>
                          </a:solidFill>
                          <a:effectLst/>
                          <a:latin typeface="Times New Roman" pitchFamily="18" charset="0"/>
                          <a:cs typeface="Times New Roman" pitchFamily="18" charset="0"/>
                        </a:rPr>
                        <a:t>920,6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1" i="1" u="none" strike="noStrike" cap="none" normalizeH="0" baseline="0" smtClean="0">
                          <a:ln>
                            <a:noFill/>
                          </a:ln>
                          <a:solidFill>
                            <a:schemeClr val="accent1">
                              <a:lumMod val="75000"/>
                            </a:schemeClr>
                          </a:solidFill>
                          <a:effectLst/>
                          <a:latin typeface="Times New Roman" pitchFamily="18" charset="0"/>
                          <a:cs typeface="Times New Roman" pitchFamily="18" charset="0"/>
                        </a:rPr>
                        <a:t>1250,0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1" i="1"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1300,0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708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1" u="none" strike="noStrike" cap="none" normalizeH="0" baseline="0" smtClean="0">
                          <a:ln>
                            <a:noFill/>
                          </a:ln>
                          <a:solidFill>
                            <a:schemeClr val="accent1">
                              <a:lumMod val="75000"/>
                            </a:schemeClr>
                          </a:solidFill>
                          <a:effectLst/>
                          <a:latin typeface="Times New Roman" pitchFamily="18" charset="0"/>
                          <a:cs typeface="Times New Roman" pitchFamily="18" charset="0"/>
                        </a:rPr>
                        <a:t>ИТОГО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1" i="1" u="none" strike="noStrike" cap="none" normalizeH="0" baseline="0" smtClean="0">
                          <a:ln>
                            <a:noFill/>
                          </a:ln>
                          <a:solidFill>
                            <a:schemeClr val="accent1">
                              <a:lumMod val="75000"/>
                            </a:schemeClr>
                          </a:solidFill>
                          <a:effectLst/>
                          <a:latin typeface="Times New Roman" pitchFamily="18" charset="0"/>
                          <a:cs typeface="Times New Roman" pitchFamily="18" charset="0"/>
                        </a:rPr>
                        <a:t>27569,2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1" i="1" u="none" strike="noStrike" cap="none" normalizeH="0" baseline="0" smtClean="0">
                          <a:ln>
                            <a:noFill/>
                          </a:ln>
                          <a:solidFill>
                            <a:schemeClr val="accent1">
                              <a:lumMod val="75000"/>
                            </a:schemeClr>
                          </a:solidFill>
                          <a:effectLst/>
                          <a:latin typeface="Times New Roman" pitchFamily="18" charset="0"/>
                          <a:cs typeface="Times New Roman" pitchFamily="18" charset="0"/>
                        </a:rPr>
                        <a:t>29451,6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1" i="1"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35117,8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5"/>
          <p:cNvSpPr>
            <a:spLocks noGrp="1"/>
          </p:cNvSpPr>
          <p:nvPr>
            <p:ph type="title"/>
          </p:nvPr>
        </p:nvSpPr>
        <p:spPr/>
        <p:txBody>
          <a:bodyPr/>
          <a:lstStyle/>
          <a:p>
            <a:pPr eaLnBrk="1" hangingPunct="1">
              <a:defRPr/>
            </a:pPr>
            <a:r>
              <a:rPr lang="ru-RU" sz="3200" dirty="0" smtClean="0">
                <a:solidFill>
                  <a:schemeClr val="accent1">
                    <a:lumMod val="75000"/>
                  </a:schemeClr>
                </a:solidFill>
                <a:latin typeface="Arial" charset="0"/>
              </a:rPr>
              <a:t>Структура налоговых доходов районного бюджета на 2016 год (  проценты)</a:t>
            </a:r>
          </a:p>
        </p:txBody>
      </p:sp>
      <p:graphicFrame>
        <p:nvGraphicFramePr>
          <p:cNvPr id="36866" name="Object 4"/>
          <p:cNvGraphicFramePr>
            <a:graphicFrameLocks noGrp="1" noChangeAspect="1"/>
          </p:cNvGraphicFramePr>
          <p:nvPr>
            <p:ph type="chart" idx="1"/>
          </p:nvPr>
        </p:nvGraphicFramePr>
        <p:xfrm>
          <a:off x="1385888" y="1779588"/>
          <a:ext cx="6088062" cy="4065587"/>
        </p:xfrm>
        <a:graphic>
          <a:graphicData uri="http://schemas.openxmlformats.org/presentationml/2006/ole">
            <p:oleObj spid="_x0000_s36866" r:id="rId3" imgW="6090432" imgH="4066384" progId="Excel.Sheet.8">
              <p:embed/>
            </p:oleObj>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a:xfrm>
            <a:off x="468313" y="0"/>
            <a:ext cx="8229600" cy="1143000"/>
          </a:xfrm>
        </p:spPr>
        <p:txBody>
          <a:bodyPr/>
          <a:lstStyle/>
          <a:p>
            <a:pPr eaLnBrk="1" hangingPunct="1">
              <a:defRPr/>
            </a:pPr>
            <a:r>
              <a:rPr lang="ru-RU" sz="2800" dirty="0" smtClean="0">
                <a:solidFill>
                  <a:schemeClr val="accent1">
                    <a:lumMod val="75000"/>
                  </a:schemeClr>
                </a:solidFill>
              </a:rPr>
              <a:t>Неналоговые доходы на 2016 год (тыс.руб.)</a:t>
            </a:r>
          </a:p>
        </p:txBody>
      </p:sp>
      <p:graphicFrame>
        <p:nvGraphicFramePr>
          <p:cNvPr id="110839" name="Group 247"/>
          <p:cNvGraphicFramePr>
            <a:graphicFrameLocks noGrp="1"/>
          </p:cNvGraphicFramePr>
          <p:nvPr/>
        </p:nvGraphicFramePr>
        <p:xfrm>
          <a:off x="214313" y="1928813"/>
          <a:ext cx="8715375" cy="3200401"/>
        </p:xfrm>
        <a:graphic>
          <a:graphicData uri="http://schemas.openxmlformats.org/drawingml/2006/table">
            <a:tbl>
              <a:tblPr/>
              <a:tblGrid>
                <a:gridCol w="5357812"/>
                <a:gridCol w="1214438"/>
                <a:gridCol w="1071562"/>
                <a:gridCol w="1071563"/>
              </a:tblGrid>
              <a:tr h="7080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1" u="none" strike="noStrike" cap="none" normalizeH="0" baseline="0" dirty="0" smtClean="0">
                          <a:ln>
                            <a:noFill/>
                          </a:ln>
                          <a:solidFill>
                            <a:schemeClr val="accent1">
                              <a:lumMod val="75000"/>
                            </a:schemeClr>
                          </a:solidFill>
                          <a:effectLst/>
                          <a:latin typeface="Calibri" pitchFamily="34" charset="0"/>
                          <a:cs typeface="Arial"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1" u="none" strike="noStrike" cap="none" normalizeH="0" baseline="0" dirty="0" smtClean="0">
                          <a:ln>
                            <a:noFill/>
                          </a:ln>
                          <a:solidFill>
                            <a:schemeClr val="accent1">
                              <a:lumMod val="75000"/>
                            </a:schemeClr>
                          </a:solidFill>
                          <a:effectLst/>
                          <a:latin typeface="Calibri" pitchFamily="34" charset="0"/>
                          <a:cs typeface="Arial" charset="0"/>
                        </a:rPr>
                        <a:t>Факт</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1" u="none" strike="noStrike" cap="none" normalizeH="0" baseline="0" dirty="0" smtClean="0">
                          <a:ln>
                            <a:noFill/>
                          </a:ln>
                          <a:solidFill>
                            <a:schemeClr val="accent1">
                              <a:lumMod val="75000"/>
                            </a:schemeClr>
                          </a:solidFill>
                          <a:effectLst/>
                          <a:latin typeface="Calibri" pitchFamily="34" charset="0"/>
                          <a:cs typeface="Arial" charset="0"/>
                        </a:rPr>
                        <a:t>2014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1" u="none" strike="noStrike" cap="none" normalizeH="0" baseline="0" dirty="0" smtClean="0">
                          <a:ln>
                            <a:noFill/>
                          </a:ln>
                          <a:solidFill>
                            <a:schemeClr val="accent1">
                              <a:lumMod val="75000"/>
                            </a:schemeClr>
                          </a:solidFill>
                          <a:effectLst/>
                          <a:latin typeface="Calibri" pitchFamily="34" charset="0"/>
                          <a:cs typeface="Arial" charset="0"/>
                        </a:rPr>
                        <a:t>План 2015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1" u="none" strike="noStrike" cap="none" normalizeH="0" baseline="0" dirty="0" smtClean="0">
                          <a:ln>
                            <a:noFill/>
                          </a:ln>
                          <a:solidFill>
                            <a:schemeClr val="accent1">
                              <a:lumMod val="75000"/>
                            </a:schemeClr>
                          </a:solidFill>
                          <a:effectLst/>
                          <a:latin typeface="Calibri" pitchFamily="34" charset="0"/>
                          <a:cs typeface="Arial" charset="0"/>
                        </a:rPr>
                        <a:t>План 2016г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99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1"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1" u="none" strike="noStrike" cap="none" normalizeH="0" baseline="0" smtClean="0">
                          <a:ln>
                            <a:noFill/>
                          </a:ln>
                          <a:solidFill>
                            <a:schemeClr val="accent1">
                              <a:lumMod val="75000"/>
                            </a:schemeClr>
                          </a:solidFill>
                          <a:effectLst/>
                          <a:latin typeface="Times New Roman" pitchFamily="18" charset="0"/>
                          <a:cs typeface="Arial" charset="0"/>
                        </a:rPr>
                        <a:t>1680,5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1" u="none" strike="noStrike" cap="none" normalizeH="0" baseline="0" smtClean="0">
                          <a:ln>
                            <a:noFill/>
                          </a:ln>
                          <a:solidFill>
                            <a:schemeClr val="accent1">
                              <a:lumMod val="75000"/>
                            </a:schemeClr>
                          </a:solidFill>
                          <a:effectLst/>
                          <a:latin typeface="Times New Roman" pitchFamily="18" charset="0"/>
                          <a:cs typeface="Arial" charset="0"/>
                        </a:rPr>
                        <a:t>2802,6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1" u="none" strike="noStrike" cap="none" normalizeH="0" baseline="0" dirty="0" smtClean="0">
                          <a:ln>
                            <a:noFill/>
                          </a:ln>
                          <a:solidFill>
                            <a:schemeClr val="accent1">
                              <a:lumMod val="75000"/>
                            </a:schemeClr>
                          </a:solidFill>
                          <a:effectLst/>
                          <a:latin typeface="Times New Roman" pitchFamily="18" charset="0"/>
                          <a:cs typeface="Arial" charset="0"/>
                        </a:rPr>
                        <a:t>2126,9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5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1"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Платежи за пользование природными ресурсами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1" u="none" strike="noStrike" cap="none" normalizeH="0" baseline="0" smtClean="0">
                          <a:ln>
                            <a:noFill/>
                          </a:ln>
                          <a:solidFill>
                            <a:schemeClr val="accent1">
                              <a:lumMod val="75000"/>
                            </a:schemeClr>
                          </a:solidFill>
                          <a:effectLst/>
                          <a:latin typeface="Times New Roman" pitchFamily="18" charset="0"/>
                          <a:cs typeface="Arial" charset="0"/>
                        </a:rPr>
                        <a:t>532,8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1" u="none" strike="noStrike" cap="none" normalizeH="0" baseline="0" smtClean="0">
                          <a:ln>
                            <a:noFill/>
                          </a:ln>
                          <a:solidFill>
                            <a:schemeClr val="accent1">
                              <a:lumMod val="75000"/>
                            </a:schemeClr>
                          </a:solidFill>
                          <a:effectLst/>
                          <a:latin typeface="Times New Roman" pitchFamily="18" charset="0"/>
                          <a:cs typeface="Arial" charset="0"/>
                        </a:rPr>
                        <a:t>1160,2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1" u="none" strike="noStrike" cap="none" normalizeH="0" baseline="0" dirty="0" smtClean="0">
                          <a:ln>
                            <a:noFill/>
                          </a:ln>
                          <a:solidFill>
                            <a:schemeClr val="accent1">
                              <a:lumMod val="75000"/>
                            </a:schemeClr>
                          </a:solidFill>
                          <a:effectLst/>
                          <a:latin typeface="Times New Roman" pitchFamily="18" charset="0"/>
                          <a:cs typeface="Arial" charset="0"/>
                        </a:rPr>
                        <a:t>1160,2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99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1"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Доходы от  продажи  материальных и нематериальных активов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1" u="none" strike="noStrike" cap="none" normalizeH="0" baseline="0" smtClean="0">
                          <a:ln>
                            <a:noFill/>
                          </a:ln>
                          <a:solidFill>
                            <a:schemeClr val="accent1">
                              <a:lumMod val="75000"/>
                            </a:schemeClr>
                          </a:solidFill>
                          <a:effectLst/>
                          <a:latin typeface="Times New Roman" pitchFamily="18" charset="0"/>
                          <a:cs typeface="Arial" charset="0"/>
                        </a:rPr>
                        <a:t>488,9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1" u="none" strike="noStrike" cap="none" normalizeH="0" baseline="0" smtClean="0">
                          <a:ln>
                            <a:noFill/>
                          </a:ln>
                          <a:solidFill>
                            <a:schemeClr val="accent1">
                              <a:lumMod val="75000"/>
                            </a:schemeClr>
                          </a:solidFill>
                          <a:effectLst/>
                          <a:latin typeface="Times New Roman" pitchFamily="18" charset="0"/>
                          <a:cs typeface="Arial" charset="0"/>
                        </a:rPr>
                        <a:t>889,0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1" u="none" strike="noStrike" cap="none" normalizeH="0" baseline="0" dirty="0" smtClean="0">
                          <a:ln>
                            <a:noFill/>
                          </a:ln>
                          <a:solidFill>
                            <a:schemeClr val="accent1">
                              <a:lumMod val="75000"/>
                            </a:schemeClr>
                          </a:solidFill>
                          <a:effectLst/>
                          <a:latin typeface="Times New Roman" pitchFamily="18" charset="0"/>
                          <a:cs typeface="Arial" charset="0"/>
                        </a:rPr>
                        <a:t>240,0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1" u="none" strike="noStrike" cap="none" normalizeH="0" baseline="0" smtClean="0">
                          <a:ln>
                            <a:noFill/>
                          </a:ln>
                          <a:solidFill>
                            <a:schemeClr val="accent1">
                              <a:lumMod val="75000"/>
                            </a:schemeClr>
                          </a:solidFill>
                          <a:effectLst/>
                          <a:latin typeface="Times New Roman" pitchFamily="18" charset="0"/>
                          <a:cs typeface="Arial" charset="0"/>
                        </a:rPr>
                        <a:t>Штрафы, санкции, возмещение ущерба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1" u="none" strike="noStrike" cap="none" normalizeH="0" baseline="0" smtClean="0">
                          <a:ln>
                            <a:noFill/>
                          </a:ln>
                          <a:solidFill>
                            <a:schemeClr val="accent1">
                              <a:lumMod val="75000"/>
                            </a:schemeClr>
                          </a:solidFill>
                          <a:effectLst/>
                          <a:latin typeface="Times New Roman" pitchFamily="18" charset="0"/>
                          <a:cs typeface="Arial" charset="0"/>
                        </a:rPr>
                        <a:t>970,9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1" u="none" strike="noStrike" cap="none" normalizeH="0" baseline="0" smtClean="0">
                          <a:ln>
                            <a:noFill/>
                          </a:ln>
                          <a:solidFill>
                            <a:schemeClr val="accent1">
                              <a:lumMod val="75000"/>
                            </a:schemeClr>
                          </a:solidFill>
                          <a:effectLst/>
                          <a:latin typeface="Times New Roman" pitchFamily="18" charset="0"/>
                          <a:cs typeface="Arial" charset="0"/>
                        </a:rPr>
                        <a:t>1235,9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1" u="none" strike="noStrike" cap="none" normalizeH="0" baseline="0" dirty="0" smtClean="0">
                          <a:ln>
                            <a:noFill/>
                          </a:ln>
                          <a:solidFill>
                            <a:schemeClr val="accent1">
                              <a:lumMod val="75000"/>
                            </a:schemeClr>
                          </a:solidFill>
                          <a:effectLst/>
                          <a:latin typeface="Times New Roman" pitchFamily="18" charset="0"/>
                          <a:cs typeface="Arial" charset="0"/>
                        </a:rPr>
                        <a:t>791,9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5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1" u="none" strike="noStrike" cap="none" normalizeH="0" baseline="0" smtClean="0">
                          <a:ln>
                            <a:noFill/>
                          </a:ln>
                          <a:solidFill>
                            <a:schemeClr val="accent1">
                              <a:lumMod val="75000"/>
                            </a:schemeClr>
                          </a:solidFill>
                          <a:effectLst/>
                          <a:latin typeface="Times New Roman" pitchFamily="18" charset="0"/>
                          <a:cs typeface="Arial" charset="0"/>
                        </a:rPr>
                        <a:t>Итого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1" u="none" strike="noStrike" cap="none" normalizeH="0" baseline="0" smtClean="0">
                          <a:ln>
                            <a:noFill/>
                          </a:ln>
                          <a:solidFill>
                            <a:schemeClr val="accent1">
                              <a:lumMod val="75000"/>
                            </a:schemeClr>
                          </a:solidFill>
                          <a:effectLst/>
                          <a:latin typeface="Times New Roman" pitchFamily="18" charset="0"/>
                          <a:cs typeface="Arial" charset="0"/>
                        </a:rPr>
                        <a:t>3963,6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1" u="none" strike="noStrike" cap="none" normalizeH="0" baseline="0" smtClean="0">
                          <a:ln>
                            <a:noFill/>
                          </a:ln>
                          <a:solidFill>
                            <a:schemeClr val="accent1">
                              <a:lumMod val="75000"/>
                            </a:schemeClr>
                          </a:solidFill>
                          <a:effectLst/>
                          <a:latin typeface="Times New Roman" pitchFamily="18" charset="0"/>
                          <a:cs typeface="Arial" charset="0"/>
                        </a:rPr>
                        <a:t>6099,5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1" u="none" strike="noStrike" cap="none" normalizeH="0" baseline="0" dirty="0" smtClean="0">
                          <a:ln>
                            <a:noFill/>
                          </a:ln>
                          <a:solidFill>
                            <a:schemeClr val="accent1">
                              <a:lumMod val="75000"/>
                            </a:schemeClr>
                          </a:solidFill>
                          <a:effectLst/>
                          <a:latin typeface="Times New Roman" pitchFamily="18" charset="0"/>
                          <a:cs typeface="Arial" charset="0"/>
                        </a:rPr>
                        <a:t>4319,0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p:cNvSpPr>
          <p:nvPr>
            <p:ph idx="1"/>
          </p:nvPr>
        </p:nvSpPr>
        <p:spPr>
          <a:xfrm>
            <a:off x="539750" y="908050"/>
            <a:ext cx="8229600" cy="4525963"/>
          </a:xfrm>
        </p:spPr>
        <p:txBody>
          <a:bodyPr rtlCol="0">
            <a:normAutofit lnSpcReduction="1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fontAlgn="auto" hangingPunct="1">
              <a:spcAft>
                <a:spcPts val="0"/>
              </a:spcAft>
              <a:buFont typeface="Arial" charset="0"/>
              <a:buNone/>
              <a:defRPr/>
            </a:pPr>
            <a:r>
              <a:rPr lang="ru-RU" sz="4000"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Бюджет  Федоровского муниципального района на 2016 год принят решением муниципального Собрания Федоровского муниципального района № 534  от 24.12.2015 года</a:t>
            </a:r>
          </a:p>
          <a:p>
            <a:pPr eaLnBrk="1" fontAlgn="auto" hangingPunct="1">
              <a:spcAft>
                <a:spcPts val="0"/>
              </a:spcAft>
              <a:buFont typeface="Arial" charset="0"/>
              <a:buNone/>
              <a:defRPr/>
            </a:pPr>
            <a:endParaRPr lang="ru-RU"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a:xfrm>
            <a:off x="500034" y="0"/>
            <a:ext cx="8229600" cy="1143000"/>
          </a:xfrm>
        </p:spPr>
        <p:txBody>
          <a:bodyPr/>
          <a:lstStyle/>
          <a:p>
            <a:pPr eaLnBrk="1" hangingPunct="1">
              <a:defRPr/>
            </a:pPr>
            <a:r>
              <a:rPr lang="ru-RU" sz="3200" dirty="0" smtClean="0">
                <a:solidFill>
                  <a:schemeClr val="accent1">
                    <a:lumMod val="75000"/>
                  </a:schemeClr>
                </a:solidFill>
              </a:rPr>
              <a:t>Безвозмездные поступления в районный бюджет на 2016 год (тыс.руб.)</a:t>
            </a:r>
          </a:p>
        </p:txBody>
      </p:sp>
      <p:graphicFrame>
        <p:nvGraphicFramePr>
          <p:cNvPr id="38967" name="Group 55"/>
          <p:cNvGraphicFramePr>
            <a:graphicFrameLocks noGrp="1"/>
          </p:cNvGraphicFramePr>
          <p:nvPr/>
        </p:nvGraphicFramePr>
        <p:xfrm>
          <a:off x="0" y="1210761"/>
          <a:ext cx="9072594" cy="5647239"/>
        </p:xfrm>
        <a:graphic>
          <a:graphicData uri="http://schemas.openxmlformats.org/drawingml/2006/table">
            <a:tbl>
              <a:tblPr/>
              <a:tblGrid>
                <a:gridCol w="5392773"/>
                <a:gridCol w="1244718"/>
                <a:gridCol w="1244718"/>
                <a:gridCol w="1190385"/>
              </a:tblGrid>
              <a:tr h="906131">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dirty="0" smtClean="0">
                        <a:ln>
                          <a:noFill/>
                        </a:ln>
                        <a:solidFill>
                          <a:schemeClr val="accent1">
                            <a:lumMod val="75000"/>
                          </a:schemeClr>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accent1">
                              <a:lumMod val="75000"/>
                            </a:schemeClr>
                          </a:solidFill>
                          <a:effectLst/>
                          <a:latin typeface="Calibri" pitchFamily="34" charset="0"/>
                          <a:cs typeface="Arial" charset="0"/>
                        </a:rPr>
                        <a:t>2014 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accent1">
                              <a:lumMod val="75000"/>
                            </a:schemeClr>
                          </a:solidFill>
                          <a:effectLst/>
                          <a:latin typeface="Calibri" pitchFamily="34" charset="0"/>
                          <a:cs typeface="Arial" charset="0"/>
                        </a:rPr>
                        <a:t>2015 г план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accent1">
                              <a:lumMod val="75000"/>
                            </a:schemeClr>
                          </a:solidFill>
                          <a:effectLst/>
                          <a:latin typeface="Calibri" pitchFamily="34" charset="0"/>
                          <a:cs typeface="Arial" charset="0"/>
                        </a:rPr>
                        <a:t>2016 г</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accent1">
                              <a:lumMod val="75000"/>
                            </a:schemeClr>
                          </a:solidFill>
                          <a:effectLst/>
                          <a:latin typeface="Calibri" pitchFamily="34" charset="0"/>
                          <a:cs typeface="Arial" charset="0"/>
                        </a:rPr>
                        <a:t>план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755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000" b="1" i="0" u="none" strike="noStrike" cap="none" normalizeH="0" baseline="0" dirty="0" smtClean="0">
                          <a:ln>
                            <a:noFill/>
                          </a:ln>
                          <a:solidFill>
                            <a:schemeClr val="accent1">
                              <a:lumMod val="75000"/>
                            </a:schemeClr>
                          </a:solidFill>
                          <a:effectLst/>
                          <a:latin typeface="Times New Roman" pitchFamily="18" charset="0"/>
                          <a:cs typeface="Arial" charset="0"/>
                        </a:rPr>
                        <a:t>Безвозмездные поступления, из них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accent1">
                              <a:lumMod val="75000"/>
                            </a:schemeClr>
                          </a:solidFill>
                          <a:effectLst/>
                          <a:latin typeface="Times New Roman" pitchFamily="18" charset="0"/>
                          <a:cs typeface="Arial" charset="0"/>
                        </a:rPr>
                        <a:t>234848,8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accent1">
                              <a:lumMod val="75000"/>
                            </a:schemeClr>
                          </a:solidFill>
                          <a:effectLst/>
                          <a:latin typeface="Times New Roman" pitchFamily="18" charset="0"/>
                          <a:cs typeface="Arial" charset="0"/>
                        </a:rPr>
                        <a:t>228392,0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accent1">
                              <a:lumMod val="75000"/>
                            </a:schemeClr>
                          </a:solidFill>
                          <a:effectLst/>
                          <a:latin typeface="Times New Roman" pitchFamily="18" charset="0"/>
                          <a:cs typeface="Arial" charset="0"/>
                        </a:rPr>
                        <a:t>221944,1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71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1" u="none" strike="noStrike" cap="none" normalizeH="0" baseline="0" dirty="0" smtClean="0">
                          <a:ln>
                            <a:noFill/>
                          </a:ln>
                          <a:solidFill>
                            <a:schemeClr val="accent1">
                              <a:lumMod val="75000"/>
                            </a:schemeClr>
                          </a:solidFill>
                          <a:effectLst/>
                          <a:latin typeface="Times New Roman" pitchFamily="18" charset="0"/>
                          <a:cs typeface="Arial" charset="0"/>
                        </a:rPr>
                        <a:t>Дотация на выравнивание бюджетной обеспеченности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accent1">
                              <a:lumMod val="75000"/>
                            </a:schemeClr>
                          </a:solidFill>
                          <a:effectLst/>
                          <a:latin typeface="Times New Roman" pitchFamily="18" charset="0"/>
                          <a:cs typeface="Arial" charset="0"/>
                        </a:rPr>
                        <a:t>65465,0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accent1">
                              <a:lumMod val="75000"/>
                            </a:schemeClr>
                          </a:solidFill>
                          <a:effectLst/>
                          <a:latin typeface="Times New Roman" pitchFamily="18" charset="0"/>
                          <a:cs typeface="Arial" charset="0"/>
                        </a:rPr>
                        <a:t>52207,7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accent1">
                              <a:lumMod val="75000"/>
                            </a:schemeClr>
                          </a:solidFill>
                          <a:effectLst/>
                          <a:latin typeface="Times New Roman" pitchFamily="18" charset="0"/>
                          <a:cs typeface="Arial" charset="0"/>
                        </a:rPr>
                        <a:t>49567,4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315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1" u="none" strike="noStrike" cap="none" normalizeH="0" baseline="0" dirty="0" smtClean="0">
                          <a:ln>
                            <a:noFill/>
                          </a:ln>
                          <a:solidFill>
                            <a:schemeClr val="accent1">
                              <a:lumMod val="75000"/>
                            </a:schemeClr>
                          </a:solidFill>
                          <a:effectLst/>
                          <a:latin typeface="Times New Roman" pitchFamily="18" charset="0"/>
                          <a:cs typeface="Arial" charset="0"/>
                        </a:rPr>
                        <a:t>Дотация на поддержку мер по обеспечению сбалансированности бюджетов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accent1">
                              <a:lumMod val="75000"/>
                            </a:schemeClr>
                          </a:solidFill>
                          <a:effectLst/>
                          <a:latin typeface="Times New Roman" pitchFamily="18" charset="0"/>
                          <a:cs typeface="Arial" charset="0"/>
                        </a:rPr>
                        <a:t>5256,5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accent1">
                              <a:lumMod val="75000"/>
                            </a:schemeClr>
                          </a:solidFill>
                          <a:effectLst/>
                          <a:latin typeface="Times New Roman" pitchFamily="18" charset="0"/>
                          <a:cs typeface="Arial" charset="0"/>
                        </a:rPr>
                        <a:t>5700,0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accent1">
                              <a:lumMod val="75000"/>
                            </a:schemeClr>
                          </a:solidFill>
                          <a:effectLst/>
                          <a:latin typeface="Times New Roman" pitchFamily="18" charset="0"/>
                          <a:cs typeface="Arial" charset="0"/>
                        </a:rPr>
                        <a:t>5640,7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44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1" u="none" strike="noStrike" cap="none" normalizeH="0" baseline="0" smtClean="0">
                          <a:ln>
                            <a:noFill/>
                          </a:ln>
                          <a:solidFill>
                            <a:schemeClr val="accent1">
                              <a:lumMod val="75000"/>
                            </a:schemeClr>
                          </a:solidFill>
                          <a:effectLst/>
                          <a:latin typeface="Times New Roman" pitchFamily="18" charset="0"/>
                          <a:cs typeface="Arial" charset="0"/>
                        </a:rPr>
                        <a:t>Субвенции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accent1">
                              <a:lumMod val="75000"/>
                            </a:schemeClr>
                          </a:solidFill>
                          <a:effectLst/>
                          <a:latin typeface="Times New Roman" pitchFamily="18" charset="0"/>
                          <a:cs typeface="Arial" charset="0"/>
                        </a:rPr>
                        <a:t>160613,8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accent1">
                              <a:lumMod val="75000"/>
                            </a:schemeClr>
                          </a:solidFill>
                          <a:effectLst/>
                          <a:latin typeface="Times New Roman" pitchFamily="18" charset="0"/>
                          <a:cs typeface="Arial" charset="0"/>
                        </a:rPr>
                        <a:t>160894,7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accent1">
                              <a:lumMod val="75000"/>
                            </a:schemeClr>
                          </a:solidFill>
                          <a:effectLst/>
                          <a:latin typeface="Times New Roman" pitchFamily="18" charset="0"/>
                          <a:cs typeface="Arial" charset="0"/>
                        </a:rPr>
                        <a:t>165460,3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601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1" u="none" strike="noStrike" cap="none" normalizeH="0" baseline="0" smtClean="0">
                          <a:ln>
                            <a:noFill/>
                          </a:ln>
                          <a:solidFill>
                            <a:schemeClr val="accent1">
                              <a:lumMod val="75000"/>
                            </a:schemeClr>
                          </a:solidFill>
                          <a:effectLst/>
                          <a:latin typeface="Times New Roman" pitchFamily="18" charset="0"/>
                          <a:cs typeface="Arial" charset="0"/>
                        </a:rPr>
                        <a:t>Субсидии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accent1">
                              <a:lumMod val="75000"/>
                            </a:schemeClr>
                          </a:solidFill>
                          <a:effectLst/>
                          <a:latin typeface="Times New Roman" pitchFamily="18" charset="0"/>
                          <a:cs typeface="Arial" charset="0"/>
                        </a:rPr>
                        <a:t>3323,6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accent1">
                              <a:lumMod val="75000"/>
                            </a:schemeClr>
                          </a:solidFill>
                          <a:effectLst/>
                          <a:latin typeface="Times New Roman" pitchFamily="18" charset="0"/>
                          <a:cs typeface="Arial" charset="0"/>
                        </a:rPr>
                        <a:t>7372,7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accent1">
                              <a:lumMod val="75000"/>
                            </a:schemeClr>
                          </a:solidFill>
                          <a:effectLst/>
                          <a:latin typeface="Times New Roman" pitchFamily="18" charset="0"/>
                          <a:cs typeface="Arial" charset="0"/>
                        </a:rPr>
                        <a:t>676,7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591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1" u="none" strike="noStrike" cap="none" normalizeH="0" baseline="0" dirty="0" smtClean="0">
                          <a:ln>
                            <a:noFill/>
                          </a:ln>
                          <a:solidFill>
                            <a:schemeClr val="accent1">
                              <a:lumMod val="75000"/>
                            </a:schemeClr>
                          </a:solidFill>
                          <a:effectLst/>
                          <a:latin typeface="Times New Roman" pitchFamily="18" charset="0"/>
                          <a:cs typeface="Arial" charset="0"/>
                        </a:rPr>
                        <a:t>Межбюджетные трансферты, передаваемые бюджетам  муниципальных районов</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800" b="1" i="1" u="none" strike="noStrike" cap="none" normalizeH="0" baseline="0" dirty="0" smtClean="0">
                        <a:ln>
                          <a:noFill/>
                        </a:ln>
                        <a:solidFill>
                          <a:schemeClr val="accent1">
                            <a:lumMod val="75000"/>
                          </a:schemeClr>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accent1">
                              <a:lumMod val="75000"/>
                            </a:schemeClr>
                          </a:solidFill>
                          <a:effectLst/>
                          <a:latin typeface="Times New Roman" pitchFamily="18" charset="0"/>
                          <a:cs typeface="Arial" charset="0"/>
                        </a:rPr>
                        <a:t>948,0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accent1">
                              <a:lumMod val="75000"/>
                            </a:schemeClr>
                          </a:solidFill>
                          <a:effectLst/>
                          <a:latin typeface="Times New Roman" pitchFamily="18" charset="0"/>
                          <a:cs typeface="Arial" charset="0"/>
                        </a:rPr>
                        <a:t>826,2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accent1">
                              <a:lumMod val="75000"/>
                            </a:schemeClr>
                          </a:solidFill>
                          <a:effectLst/>
                          <a:latin typeface="Times New Roman" pitchFamily="18" charset="0"/>
                          <a:cs typeface="Arial" charset="0"/>
                        </a:rPr>
                        <a:t>497,5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5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1" u="none" strike="noStrike" cap="none" normalizeH="0" baseline="0" smtClean="0">
                          <a:ln>
                            <a:noFill/>
                          </a:ln>
                          <a:solidFill>
                            <a:schemeClr val="accent1">
                              <a:lumMod val="75000"/>
                            </a:schemeClr>
                          </a:solidFill>
                          <a:effectLst/>
                          <a:latin typeface="Times New Roman" pitchFamily="18" charset="0"/>
                          <a:cs typeface="Arial" charset="0"/>
                        </a:rPr>
                        <a:t>Прочие безвозмездные поступления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accent1">
                              <a:lumMod val="75000"/>
                            </a:schemeClr>
                          </a:solidFill>
                          <a:effectLst/>
                          <a:latin typeface="Times New Roman" pitchFamily="18" charset="0"/>
                          <a:cs typeface="Arial" charset="0"/>
                        </a:rPr>
                        <a:t>824,9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accent1">
                              <a:lumMod val="75000"/>
                            </a:schemeClr>
                          </a:solidFill>
                          <a:effectLst/>
                          <a:latin typeface="Times New Roman" pitchFamily="18" charset="0"/>
                          <a:cs typeface="Arial" charset="0"/>
                        </a:rPr>
                        <a:t>1390,7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accent1">
                              <a:lumMod val="75000"/>
                            </a:schemeClr>
                          </a:solidFill>
                          <a:effectLst/>
                          <a:latin typeface="Times New Roman" pitchFamily="18" charset="0"/>
                          <a:cs typeface="Arial" charset="0"/>
                        </a:rPr>
                        <a:t>101,5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14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1" u="none" strike="noStrike" cap="none" normalizeH="0" baseline="0" smtClean="0">
                          <a:ln>
                            <a:noFill/>
                          </a:ln>
                          <a:solidFill>
                            <a:schemeClr val="accent1">
                              <a:lumMod val="75000"/>
                            </a:schemeClr>
                          </a:solidFill>
                          <a:effectLst/>
                          <a:latin typeface="Times New Roman" pitchFamily="18" charset="0"/>
                          <a:cs typeface="Arial" charset="0"/>
                        </a:rPr>
                        <a:t>Возврат субвенций и субсидий прошлых лет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accent1">
                              <a:lumMod val="75000"/>
                            </a:schemeClr>
                          </a:solidFill>
                          <a:effectLst/>
                          <a:latin typeface="Times New Roman" pitchFamily="18" charset="0"/>
                          <a:cs typeface="Arial" charset="0"/>
                        </a:rPr>
                        <a:t>-1583,0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800" b="0" i="0" u="none" strike="noStrike" cap="none" normalizeH="0" baseline="0" smtClean="0">
                        <a:ln>
                          <a:noFill/>
                        </a:ln>
                        <a:solidFill>
                          <a:schemeClr val="accent1">
                            <a:lumMod val="75000"/>
                          </a:schemeClr>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800" b="0" i="0" u="none" strike="noStrike" cap="none" normalizeH="0" baseline="0" dirty="0" smtClean="0">
                        <a:ln>
                          <a:noFill/>
                        </a:ln>
                        <a:solidFill>
                          <a:schemeClr val="accent1">
                            <a:lumMod val="75000"/>
                          </a:schemeClr>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5"/>
          <p:cNvSpPr>
            <a:spLocks noGrp="1"/>
          </p:cNvSpPr>
          <p:nvPr>
            <p:ph type="title"/>
          </p:nvPr>
        </p:nvSpPr>
        <p:spPr/>
        <p:txBody>
          <a:bodyPr/>
          <a:lstStyle/>
          <a:p>
            <a:pPr eaLnBrk="1" hangingPunct="1">
              <a:defRPr/>
            </a:pPr>
            <a:r>
              <a:rPr lang="ru-RU" sz="2800" dirty="0" smtClean="0">
                <a:solidFill>
                  <a:schemeClr val="accent1">
                    <a:lumMod val="75000"/>
                  </a:schemeClr>
                </a:solidFill>
                <a:latin typeface="Arial" charset="0"/>
              </a:rPr>
              <a:t> Динамика  безвозмездных поступлений в районный бюджет в 2016 году</a:t>
            </a:r>
          </a:p>
        </p:txBody>
      </p:sp>
      <p:graphicFrame>
        <p:nvGraphicFramePr>
          <p:cNvPr id="39938" name="Object 4"/>
          <p:cNvGraphicFramePr>
            <a:graphicFrameLocks noGrp="1" noChangeAspect="1"/>
          </p:cNvGraphicFramePr>
          <p:nvPr>
            <p:ph type="chart" idx="1"/>
          </p:nvPr>
        </p:nvGraphicFramePr>
        <p:xfrm>
          <a:off x="1457325" y="2346325"/>
          <a:ext cx="6142038" cy="3208338"/>
        </p:xfrm>
        <a:graphic>
          <a:graphicData uri="http://schemas.openxmlformats.org/presentationml/2006/ole">
            <p:oleObj spid="_x0000_s39938" name="Worksheet" r:id="rId3" imgW="8296351" imgH="4333951" progId="Excel.Sheet.8">
              <p:embed/>
            </p:oleObj>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b="1" dirty="0" smtClean="0"/>
              <a:t/>
            </a:r>
            <a:br>
              <a:rPr lang="ru-RU" b="1" dirty="0" smtClean="0"/>
            </a:br>
            <a:r>
              <a:rPr lang="ru-RU" b="1" dirty="0" smtClean="0"/>
              <a:t/>
            </a:r>
            <a:br>
              <a:rPr lang="ru-RU" b="1" dirty="0" smtClean="0"/>
            </a:br>
            <a:r>
              <a:rPr lang="ru-RU" sz="3600" b="1" dirty="0" smtClean="0">
                <a:solidFill>
                  <a:schemeClr val="accent1">
                    <a:lumMod val="75000"/>
                  </a:schemeClr>
                </a:solidFill>
              </a:rPr>
              <a:t>Основные мероприятия </a:t>
            </a:r>
            <a:br>
              <a:rPr lang="ru-RU" sz="3600" b="1" dirty="0" smtClean="0">
                <a:solidFill>
                  <a:schemeClr val="accent1">
                    <a:lumMod val="75000"/>
                  </a:schemeClr>
                </a:solidFill>
              </a:rPr>
            </a:br>
            <a:r>
              <a:rPr lang="ru-RU" sz="3600" b="1" dirty="0" smtClean="0">
                <a:solidFill>
                  <a:schemeClr val="accent1">
                    <a:lumMod val="75000"/>
                  </a:schemeClr>
                </a:solidFill>
              </a:rPr>
              <a:t>по мобилизации доходов бюджета</a:t>
            </a:r>
            <a:r>
              <a:rPr lang="ru-RU" dirty="0" smtClean="0">
                <a:solidFill>
                  <a:schemeClr val="tx2">
                    <a:lumMod val="60000"/>
                    <a:lumOff val="40000"/>
                  </a:schemeClr>
                </a:solidFill>
              </a:rPr>
              <a:t/>
            </a:r>
            <a:br>
              <a:rPr lang="ru-RU" dirty="0" smtClean="0">
                <a:solidFill>
                  <a:schemeClr val="tx2">
                    <a:lumMod val="60000"/>
                    <a:lumOff val="40000"/>
                  </a:schemeClr>
                </a:solidFill>
              </a:rPr>
            </a:br>
            <a:r>
              <a:rPr lang="ru-RU" b="1" dirty="0" smtClean="0"/>
              <a:t/>
            </a:r>
            <a:br>
              <a:rPr lang="ru-RU" b="1" dirty="0" smtClean="0"/>
            </a:br>
            <a:endParaRPr lang="ru-RU" dirty="0"/>
          </a:p>
        </p:txBody>
      </p:sp>
      <p:pic>
        <p:nvPicPr>
          <p:cNvPr id="40962" name="Picture 8"/>
          <p:cNvPicPr>
            <a:picLocks noChangeAspect="1" noChangeArrowheads="1"/>
          </p:cNvPicPr>
          <p:nvPr/>
        </p:nvPicPr>
        <p:blipFill>
          <a:blip r:embed="rId2"/>
          <a:srcRect/>
          <a:stretch>
            <a:fillRect/>
          </a:stretch>
        </p:blipFill>
        <p:spPr bwMode="auto">
          <a:xfrm>
            <a:off x="2857500" y="2071688"/>
            <a:ext cx="2906713" cy="2784475"/>
          </a:xfrm>
          <a:prstGeom prst="rect">
            <a:avLst/>
          </a:prstGeom>
          <a:noFill/>
          <a:ln w="9525">
            <a:noFill/>
            <a:miter lim="800000"/>
            <a:headEnd/>
            <a:tailEnd/>
          </a:ln>
        </p:spPr>
      </p:pic>
      <p:sp>
        <p:nvSpPr>
          <p:cNvPr id="54275" name="Овальная выноска 37894"/>
          <p:cNvSpPr>
            <a:spLocks noChangeArrowheads="1"/>
          </p:cNvSpPr>
          <p:nvPr/>
        </p:nvSpPr>
        <p:spPr bwMode="auto">
          <a:xfrm>
            <a:off x="0" y="1285875"/>
            <a:ext cx="3378200" cy="1522413"/>
          </a:xfrm>
          <a:prstGeom prst="wedgeEllipseCallout">
            <a:avLst>
              <a:gd name="adj1" fmla="val 59648"/>
              <a:gd name="adj2" fmla="val 77958"/>
            </a:avLst>
          </a:prstGeom>
          <a:solidFill>
            <a:srgbClr val="FFFF00"/>
          </a:solidFill>
          <a:ln w="9525" algn="ctr">
            <a:solidFill>
              <a:srgbClr val="F69240"/>
            </a:solidFill>
            <a:miter lim="800000"/>
            <a:headEnd/>
            <a:tailEnd/>
          </a:ln>
          <a:effectLst>
            <a:outerShdw dist="20000" dir="5400000" rotWithShape="0">
              <a:srgbClr val="000000">
                <a:alpha val="37999"/>
              </a:srgbClr>
            </a:outerShdw>
          </a:effectLst>
        </p:spPr>
        <p:txBody>
          <a:bodyPr anchor="ctr"/>
          <a:lstStyle/>
          <a:p>
            <a:pPr algn="ctr">
              <a:defRPr/>
            </a:pPr>
            <a:r>
              <a:rPr lang="ru-RU" sz="1100" b="1" dirty="0">
                <a:solidFill>
                  <a:schemeClr val="tx2">
                    <a:lumMod val="60000"/>
                    <a:lumOff val="40000"/>
                  </a:schemeClr>
                </a:solidFill>
                <a:latin typeface="Times New Roman" pitchFamily="18" charset="0"/>
              </a:rPr>
              <a:t>Работа с организациями, выплачивающими заработную плату работникам ниже прожиточного минимума и использующими «конвертные» </a:t>
            </a:r>
            <a:r>
              <a:rPr lang="ru-RU" sz="1100" b="1" dirty="0" err="1">
                <a:solidFill>
                  <a:schemeClr val="tx2">
                    <a:lumMod val="60000"/>
                    <a:lumOff val="40000"/>
                  </a:schemeClr>
                </a:solidFill>
                <a:latin typeface="Times New Roman" pitchFamily="18" charset="0"/>
              </a:rPr>
              <a:t>зарплатные</a:t>
            </a:r>
            <a:r>
              <a:rPr lang="ru-RU" sz="1100" b="1" dirty="0">
                <a:solidFill>
                  <a:schemeClr val="tx2">
                    <a:lumMod val="60000"/>
                    <a:lumOff val="40000"/>
                  </a:schemeClr>
                </a:solidFill>
                <a:latin typeface="Times New Roman" pitchFamily="18" charset="0"/>
              </a:rPr>
              <a:t> схемы </a:t>
            </a:r>
          </a:p>
          <a:p>
            <a:pPr algn="ctr">
              <a:defRPr/>
            </a:pPr>
            <a:endParaRPr lang="ru-RU" dirty="0">
              <a:latin typeface="Arial" pitchFamily="34"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pic>
        <p:nvPicPr>
          <p:cNvPr id="40965" name="Picture 16"/>
          <p:cNvPicPr>
            <a:picLocks noChangeAspect="1" noChangeArrowheads="1"/>
          </p:cNvPicPr>
          <p:nvPr/>
        </p:nvPicPr>
        <p:blipFill>
          <a:blip r:embed="rId3"/>
          <a:srcRect/>
          <a:stretch>
            <a:fillRect/>
          </a:stretch>
        </p:blipFill>
        <p:spPr bwMode="auto">
          <a:xfrm>
            <a:off x="4143375" y="4429125"/>
            <a:ext cx="885825" cy="647700"/>
          </a:xfrm>
          <a:prstGeom prst="rect">
            <a:avLst/>
          </a:prstGeom>
          <a:noFill/>
          <a:ln w="9525">
            <a:noFill/>
            <a:miter lim="800000"/>
            <a:headEnd/>
            <a:tailEnd/>
          </a:ln>
        </p:spPr>
      </p:pic>
      <p:sp>
        <p:nvSpPr>
          <p:cNvPr id="54278" name="Овальная выноска 37902"/>
          <p:cNvSpPr>
            <a:spLocks noChangeArrowheads="1"/>
          </p:cNvSpPr>
          <p:nvPr/>
        </p:nvSpPr>
        <p:spPr bwMode="auto">
          <a:xfrm>
            <a:off x="5143500" y="4714875"/>
            <a:ext cx="3616325" cy="1679575"/>
          </a:xfrm>
          <a:prstGeom prst="wedgeEllipseCallout">
            <a:avLst>
              <a:gd name="adj1" fmla="val -53491"/>
              <a:gd name="adj2" fmla="val -64574"/>
            </a:avLst>
          </a:prstGeom>
          <a:solidFill>
            <a:srgbClr val="FFFF00"/>
          </a:solidFill>
          <a:ln w="9525">
            <a:solidFill>
              <a:srgbClr val="F69240"/>
            </a:solidFill>
            <a:miter lim="800000"/>
            <a:headEnd/>
            <a:tailEnd/>
          </a:ln>
          <a:effectLst>
            <a:outerShdw dist="20000" dir="5400000" rotWithShape="0">
              <a:srgbClr val="000000">
                <a:alpha val="37999"/>
              </a:srgbClr>
            </a:outerShdw>
          </a:effectLst>
        </p:spPr>
        <p:txBody>
          <a:bodyPr anchor="ctr"/>
          <a:lstStyle/>
          <a:p>
            <a:pPr indent="450850" algn="just">
              <a:defRPr/>
            </a:pPr>
            <a:r>
              <a:rPr lang="ru-RU" sz="1100" b="1" dirty="0">
                <a:solidFill>
                  <a:schemeClr val="tx2">
                    <a:lumMod val="60000"/>
                    <a:lumOff val="40000"/>
                  </a:schemeClr>
                </a:solidFill>
                <a:cs typeface="Times New Roman" pitchFamily="18" charset="0"/>
              </a:rPr>
              <a:t>Организация работы по информированию граждан о сроках уплаты налогов</a:t>
            </a:r>
            <a:endParaRPr lang="ru-RU" sz="1100" dirty="0">
              <a:solidFill>
                <a:schemeClr val="tx2">
                  <a:lumMod val="60000"/>
                  <a:lumOff val="40000"/>
                </a:schemeClr>
              </a:solidFill>
            </a:endParaRPr>
          </a:p>
          <a:p>
            <a:pPr indent="450850" eaLnBrk="0" hangingPunct="0">
              <a:defRPr/>
            </a:pPr>
            <a:endParaRPr lang="ru-RU" dirty="0">
              <a:solidFill>
                <a:schemeClr val="tx2">
                  <a:lumMod val="60000"/>
                  <a:lumOff val="40000"/>
                </a:schemeClr>
              </a:solidFill>
            </a:endParaRPr>
          </a:p>
        </p:txBody>
      </p:sp>
      <p:sp>
        <p:nvSpPr>
          <p:cNvPr id="40967"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40968" name="Rectangle 9"/>
          <p:cNvSpPr>
            <a:spLocks noChangeArrowheads="1"/>
          </p:cNvSpPr>
          <p:nvPr/>
        </p:nvSpPr>
        <p:spPr bwMode="auto">
          <a:xfrm>
            <a:off x="0" y="457200"/>
            <a:ext cx="9144000" cy="457200"/>
          </a:xfrm>
          <a:prstGeom prst="rect">
            <a:avLst/>
          </a:prstGeom>
          <a:noFill/>
          <a:ln w="9525">
            <a:noFill/>
            <a:miter lim="800000"/>
            <a:headEnd/>
            <a:tailEnd/>
          </a:ln>
        </p:spPr>
        <p:txBody>
          <a:bodyPr wrap="none" anchor="ctr">
            <a:spAutoFit/>
          </a:bodyPr>
          <a:lstStyle/>
          <a:p>
            <a:endParaRPr lang="ru-RU"/>
          </a:p>
        </p:txBody>
      </p:sp>
      <p:sp>
        <p:nvSpPr>
          <p:cNvPr id="40969" name="Rectangle 10"/>
          <p:cNvSpPr>
            <a:spLocks noChangeArrowheads="1"/>
          </p:cNvSpPr>
          <p:nvPr/>
        </p:nvSpPr>
        <p:spPr bwMode="auto">
          <a:xfrm>
            <a:off x="0" y="1562100"/>
            <a:ext cx="9144000" cy="457200"/>
          </a:xfrm>
          <a:prstGeom prst="rect">
            <a:avLst/>
          </a:prstGeom>
          <a:noFill/>
          <a:ln w="9525">
            <a:noFill/>
            <a:miter lim="800000"/>
            <a:headEnd/>
            <a:tailEnd/>
          </a:ln>
        </p:spPr>
        <p:txBody>
          <a:bodyPr wrap="none" anchor="ctr">
            <a:spAutoFit/>
          </a:bodyPr>
          <a:lstStyle/>
          <a:p>
            <a:endParaRPr lang="ru-RU"/>
          </a:p>
        </p:txBody>
      </p:sp>
      <p:sp>
        <p:nvSpPr>
          <p:cNvPr id="54283" name="Овальная выноска 37897"/>
          <p:cNvSpPr>
            <a:spLocks noChangeArrowheads="1"/>
          </p:cNvSpPr>
          <p:nvPr/>
        </p:nvSpPr>
        <p:spPr bwMode="auto">
          <a:xfrm>
            <a:off x="5214938" y="1643063"/>
            <a:ext cx="3463925" cy="2252662"/>
          </a:xfrm>
          <a:prstGeom prst="wedgeEllipseCallout">
            <a:avLst>
              <a:gd name="adj1" fmla="val -70560"/>
              <a:gd name="adj2" fmla="val 30287"/>
            </a:avLst>
          </a:prstGeom>
          <a:solidFill>
            <a:srgbClr val="FFFF00"/>
          </a:solidFill>
          <a:ln w="9525" algn="ctr">
            <a:solidFill>
              <a:srgbClr val="F69240"/>
            </a:solidFill>
            <a:miter lim="800000"/>
            <a:headEnd/>
            <a:tailEnd/>
          </a:ln>
          <a:effectLst>
            <a:outerShdw dist="20000" dir="5400000" rotWithShape="0">
              <a:srgbClr val="000000">
                <a:alpha val="37999"/>
              </a:srgbClr>
            </a:outerShdw>
          </a:effectLst>
        </p:spPr>
        <p:txBody>
          <a:bodyPr anchor="ctr"/>
          <a:lstStyle/>
          <a:p>
            <a:pPr algn="ctr">
              <a:defRPr/>
            </a:pPr>
            <a:r>
              <a:rPr lang="ru-RU" sz="1100" b="1" dirty="0">
                <a:solidFill>
                  <a:schemeClr val="tx2">
                    <a:lumMod val="60000"/>
                    <a:lumOff val="40000"/>
                  </a:schemeClr>
                </a:solidFill>
                <a:latin typeface="Times New Roman" pitchFamily="18" charset="0"/>
              </a:rPr>
              <a:t>Работа с администраторами доходов районного бюджета, направленная на повышение качества администрирования доходных источников, повышение уровня ответственности за выполнение прогнозных показателей, снижение недоимки по </a:t>
            </a:r>
            <a:r>
              <a:rPr lang="ru-RU" sz="1100" b="1" dirty="0" err="1">
                <a:solidFill>
                  <a:schemeClr val="tx2">
                    <a:lumMod val="60000"/>
                    <a:lumOff val="40000"/>
                  </a:schemeClr>
                </a:solidFill>
                <a:latin typeface="Times New Roman" pitchFamily="18" charset="0"/>
              </a:rPr>
              <a:t>администрируемым</a:t>
            </a:r>
            <a:r>
              <a:rPr lang="ru-RU" sz="1100" b="1" dirty="0">
                <a:solidFill>
                  <a:schemeClr val="tx2">
                    <a:lumMod val="60000"/>
                    <a:lumOff val="40000"/>
                  </a:schemeClr>
                </a:solidFill>
                <a:latin typeface="Times New Roman" pitchFamily="18" charset="0"/>
              </a:rPr>
              <a:t> платежам</a:t>
            </a:r>
          </a:p>
          <a:p>
            <a:pPr algn="ctr">
              <a:defRPr/>
            </a:pPr>
            <a:endParaRPr lang="ru-RU" dirty="0">
              <a:latin typeface="Arial" pitchFamily="34" charset="0"/>
            </a:endParaRPr>
          </a:p>
        </p:txBody>
      </p:sp>
      <p:sp>
        <p:nvSpPr>
          <p:cNvPr id="54284" name="Овальная выноска 37898"/>
          <p:cNvSpPr>
            <a:spLocks noChangeArrowheads="1"/>
          </p:cNvSpPr>
          <p:nvPr/>
        </p:nvSpPr>
        <p:spPr bwMode="auto">
          <a:xfrm>
            <a:off x="1785938" y="5357813"/>
            <a:ext cx="2987675" cy="1092200"/>
          </a:xfrm>
          <a:prstGeom prst="wedgeEllipseCallout">
            <a:avLst>
              <a:gd name="adj1" fmla="val 15301"/>
              <a:gd name="adj2" fmla="val -141273"/>
            </a:avLst>
          </a:prstGeom>
          <a:solidFill>
            <a:srgbClr val="FFFF00"/>
          </a:solidFill>
          <a:ln w="9525" algn="ctr">
            <a:solidFill>
              <a:srgbClr val="F69240"/>
            </a:solidFill>
            <a:miter lim="800000"/>
            <a:headEnd/>
            <a:tailEnd/>
          </a:ln>
          <a:effectLst>
            <a:outerShdw dist="20000" dir="5400000" rotWithShape="0">
              <a:srgbClr val="000000">
                <a:alpha val="37999"/>
              </a:srgbClr>
            </a:outerShdw>
          </a:effectLst>
        </p:spPr>
        <p:txBody>
          <a:bodyPr anchor="ctr"/>
          <a:lstStyle/>
          <a:p>
            <a:pPr algn="ctr">
              <a:defRPr/>
            </a:pPr>
            <a:r>
              <a:rPr lang="ru-RU" sz="1100" b="1" dirty="0">
                <a:solidFill>
                  <a:schemeClr val="tx2">
                    <a:lumMod val="60000"/>
                    <a:lumOff val="40000"/>
                  </a:schemeClr>
                </a:solidFill>
                <a:latin typeface="Times New Roman" pitchFamily="18" charset="0"/>
              </a:rPr>
              <a:t>Проведение мероприятий, направленных на снижение недоимки по налоговым платежам</a:t>
            </a:r>
          </a:p>
          <a:p>
            <a:pPr algn="ctr">
              <a:defRPr/>
            </a:pPr>
            <a:endParaRPr lang="ru-RU" dirty="0">
              <a:latin typeface="Arial" pitchFamily="34" charset="0"/>
            </a:endParaRPr>
          </a:p>
        </p:txBody>
      </p:sp>
      <p:sp>
        <p:nvSpPr>
          <p:cNvPr id="54285" name="Овальная выноска 37895"/>
          <p:cNvSpPr>
            <a:spLocks noChangeArrowheads="1"/>
          </p:cNvSpPr>
          <p:nvPr/>
        </p:nvSpPr>
        <p:spPr bwMode="auto">
          <a:xfrm>
            <a:off x="214313" y="3143250"/>
            <a:ext cx="3355975" cy="2319338"/>
          </a:xfrm>
          <a:prstGeom prst="wedgeEllipseCallout">
            <a:avLst>
              <a:gd name="adj1" fmla="val 61713"/>
              <a:gd name="adj2" fmla="val -13412"/>
            </a:avLst>
          </a:prstGeom>
          <a:solidFill>
            <a:srgbClr val="FFFF00"/>
          </a:solidFill>
          <a:ln w="9525" algn="ctr">
            <a:solidFill>
              <a:srgbClr val="F69240"/>
            </a:solidFill>
            <a:miter lim="800000"/>
            <a:headEnd/>
            <a:tailEnd/>
          </a:ln>
          <a:effectLst>
            <a:outerShdw dist="20000" dir="5400000" rotWithShape="0">
              <a:srgbClr val="000000">
                <a:alpha val="37999"/>
              </a:srgbClr>
            </a:outerShdw>
          </a:effectLst>
        </p:spPr>
        <p:txBody>
          <a:bodyPr anchor="ctr"/>
          <a:lstStyle/>
          <a:p>
            <a:pPr algn="ctr">
              <a:defRPr/>
            </a:pPr>
            <a:r>
              <a:rPr lang="ru-RU" sz="1100" b="1" dirty="0">
                <a:solidFill>
                  <a:schemeClr val="tx2">
                    <a:lumMod val="60000"/>
                    <a:lumOff val="40000"/>
                  </a:schemeClr>
                </a:solidFill>
                <a:latin typeface="Times New Roman" pitchFamily="18" charset="0"/>
              </a:rPr>
              <a:t>Работа муниципальной межведомственной комиссии по работе с владельцами вновь возведенных (реконструированных) строений, помещений и сооружений, уклоняющимися от регистрации принадлежащего им недвижимого имущества.</a:t>
            </a:r>
          </a:p>
          <a:p>
            <a:pPr algn="ctr">
              <a:defRPr/>
            </a:pPr>
            <a:endParaRPr lang="ru-RU" dirty="0">
              <a:latin typeface="Arial"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Прямоугольник 693"/>
          <p:cNvSpPr>
            <a:spLocks noChangeArrowheads="1"/>
          </p:cNvSpPr>
          <p:nvPr/>
        </p:nvSpPr>
        <p:spPr bwMode="auto">
          <a:xfrm>
            <a:off x="214313" y="3714750"/>
            <a:ext cx="2643187" cy="2497138"/>
          </a:xfrm>
          <a:prstGeom prst="rect">
            <a:avLst/>
          </a:prstGeom>
          <a:solidFill>
            <a:srgbClr val="66FFCC"/>
          </a:solidFill>
          <a:ln w="25400" algn="ctr">
            <a:solidFill>
              <a:srgbClr val="385D8A"/>
            </a:solidFill>
            <a:miter lim="800000"/>
            <a:headEnd/>
            <a:tailEnd/>
          </a:ln>
        </p:spPr>
        <p:txBody>
          <a:bodyPr anchor="ctr"/>
          <a:lstStyle/>
          <a:p>
            <a:pPr algn="ctr">
              <a:defRPr/>
            </a:pPr>
            <a:r>
              <a:rPr lang="ru-RU" sz="1600" b="1" dirty="0">
                <a:solidFill>
                  <a:schemeClr val="tx2">
                    <a:lumMod val="60000"/>
                    <a:lumOff val="40000"/>
                  </a:schemeClr>
                </a:solidFill>
                <a:latin typeface="Times New Roman" pitchFamily="18" charset="0"/>
              </a:rPr>
              <a:t>Функциональная</a:t>
            </a:r>
            <a:r>
              <a:rPr lang="ru-RU" sz="1600" dirty="0">
                <a:solidFill>
                  <a:schemeClr val="tx2">
                    <a:lumMod val="60000"/>
                    <a:lumOff val="40000"/>
                  </a:schemeClr>
                </a:solidFill>
                <a:latin typeface="Times New Roman" pitchFamily="18" charset="0"/>
              </a:rPr>
              <a:t> классификация отражает направление средств бюджета на выполнение основных функций государства (раздел→ подраздел→ целевые статьи→ виды расходов)</a:t>
            </a:r>
          </a:p>
          <a:p>
            <a:pPr algn="ctr">
              <a:defRPr/>
            </a:pPr>
            <a:endParaRPr lang="ru-RU" dirty="0"/>
          </a:p>
        </p:txBody>
      </p:sp>
      <p:sp>
        <p:nvSpPr>
          <p:cNvPr id="41986" name="Прямоугольник 694"/>
          <p:cNvSpPr>
            <a:spLocks noChangeArrowheads="1"/>
          </p:cNvSpPr>
          <p:nvPr/>
        </p:nvSpPr>
        <p:spPr bwMode="auto">
          <a:xfrm>
            <a:off x="2928938" y="3714750"/>
            <a:ext cx="2784475" cy="2498725"/>
          </a:xfrm>
          <a:prstGeom prst="rect">
            <a:avLst/>
          </a:prstGeom>
          <a:solidFill>
            <a:srgbClr val="66FFCC"/>
          </a:solidFill>
          <a:ln w="25400" algn="ctr">
            <a:solidFill>
              <a:srgbClr val="385D8A"/>
            </a:solidFill>
            <a:miter lim="800000"/>
            <a:headEnd/>
            <a:tailEnd/>
          </a:ln>
        </p:spPr>
        <p:txBody>
          <a:bodyPr anchor="ctr"/>
          <a:lstStyle/>
          <a:p>
            <a:pPr algn="ctr">
              <a:defRPr/>
            </a:pPr>
            <a:endParaRPr lang="ru-RU" sz="1600" b="1" dirty="0">
              <a:solidFill>
                <a:srgbClr val="000000"/>
              </a:solidFill>
              <a:latin typeface="Times New Roman" pitchFamily="18" charset="0"/>
            </a:endParaRPr>
          </a:p>
          <a:p>
            <a:pPr algn="ctr">
              <a:defRPr/>
            </a:pPr>
            <a:endParaRPr lang="ru-RU" sz="1600" b="1" dirty="0">
              <a:solidFill>
                <a:srgbClr val="000000"/>
              </a:solidFill>
              <a:latin typeface="Times New Roman" pitchFamily="18" charset="0"/>
            </a:endParaRPr>
          </a:p>
          <a:p>
            <a:pPr algn="ctr">
              <a:defRPr/>
            </a:pPr>
            <a:endParaRPr lang="ru-RU" sz="1600" b="1" dirty="0">
              <a:solidFill>
                <a:srgbClr val="000000"/>
              </a:solidFill>
              <a:latin typeface="Times New Roman" pitchFamily="18" charset="0"/>
            </a:endParaRPr>
          </a:p>
          <a:p>
            <a:pPr algn="ctr">
              <a:defRPr/>
            </a:pPr>
            <a:r>
              <a:rPr lang="ru-RU" sz="1600" b="1" dirty="0">
                <a:solidFill>
                  <a:schemeClr val="tx2">
                    <a:lumMod val="60000"/>
                    <a:lumOff val="40000"/>
                  </a:schemeClr>
                </a:solidFill>
                <a:latin typeface="Times New Roman" pitchFamily="18" charset="0"/>
              </a:rPr>
              <a:t>Ведомственная </a:t>
            </a:r>
          </a:p>
          <a:p>
            <a:pPr algn="ctr">
              <a:defRPr/>
            </a:pPr>
            <a:r>
              <a:rPr lang="ru-RU" sz="1600" dirty="0">
                <a:solidFill>
                  <a:schemeClr val="tx2">
                    <a:lumMod val="60000"/>
                    <a:lumOff val="40000"/>
                  </a:schemeClr>
                </a:solidFill>
                <a:latin typeface="Times New Roman" pitchFamily="18" charset="0"/>
              </a:rPr>
              <a:t>классификация расходов бюджета непосредственно связана со структурой управления, она отображает группировку юридических лиц, получающих бюджетные средства (главные распорядители средств бюджета)</a:t>
            </a:r>
          </a:p>
          <a:p>
            <a:pPr algn="just">
              <a:defRPr/>
            </a:pPr>
            <a:endParaRPr lang="ru-RU" sz="1500" dirty="0">
              <a:solidFill>
                <a:srgbClr val="000000"/>
              </a:solidFill>
              <a:latin typeface="Times New Roman" pitchFamily="18" charset="0"/>
            </a:endParaRPr>
          </a:p>
          <a:p>
            <a:pPr algn="just">
              <a:defRPr/>
            </a:pPr>
            <a:endParaRPr lang="ru-RU" sz="1500" dirty="0">
              <a:solidFill>
                <a:srgbClr val="000000"/>
              </a:solidFill>
              <a:latin typeface="Times New Roman" pitchFamily="18" charset="0"/>
            </a:endParaRPr>
          </a:p>
          <a:p>
            <a:pPr algn="ctr">
              <a:defRPr/>
            </a:pPr>
            <a:endParaRPr lang="ru-RU" dirty="0"/>
          </a:p>
        </p:txBody>
      </p:sp>
      <p:sp>
        <p:nvSpPr>
          <p:cNvPr id="41987"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41988" name="Прямоугольник 37909"/>
          <p:cNvSpPr>
            <a:spLocks noChangeArrowheads="1"/>
          </p:cNvSpPr>
          <p:nvPr/>
        </p:nvSpPr>
        <p:spPr bwMode="auto">
          <a:xfrm>
            <a:off x="5857875" y="3714750"/>
            <a:ext cx="3125788" cy="2497138"/>
          </a:xfrm>
          <a:prstGeom prst="rect">
            <a:avLst/>
          </a:prstGeom>
          <a:solidFill>
            <a:srgbClr val="66FFCC"/>
          </a:solidFill>
          <a:ln w="25400" algn="ctr">
            <a:solidFill>
              <a:srgbClr val="4F81BD"/>
            </a:solidFill>
            <a:miter lim="800000"/>
            <a:headEnd/>
            <a:tailEnd/>
          </a:ln>
        </p:spPr>
        <p:txBody>
          <a:bodyPr anchor="ctr"/>
          <a:lstStyle/>
          <a:p>
            <a:pPr algn="ctr">
              <a:defRPr/>
            </a:pPr>
            <a:r>
              <a:rPr lang="ru-RU" sz="1600" b="1" dirty="0">
                <a:solidFill>
                  <a:schemeClr val="tx2">
                    <a:lumMod val="60000"/>
                    <a:lumOff val="40000"/>
                  </a:schemeClr>
                </a:solidFill>
                <a:latin typeface="Times New Roman" pitchFamily="18" charset="0"/>
              </a:rPr>
              <a:t>Экономическая</a:t>
            </a:r>
            <a:r>
              <a:rPr lang="ru-RU" sz="1600" dirty="0">
                <a:solidFill>
                  <a:schemeClr val="tx2">
                    <a:lumMod val="60000"/>
                    <a:lumOff val="40000"/>
                  </a:schemeClr>
                </a:solidFill>
                <a:latin typeface="Times New Roman" pitchFamily="18" charset="0"/>
              </a:rPr>
              <a:t> </a:t>
            </a:r>
          </a:p>
          <a:p>
            <a:pPr algn="ctr">
              <a:defRPr/>
            </a:pPr>
            <a:r>
              <a:rPr lang="ru-RU" sz="1600" dirty="0">
                <a:solidFill>
                  <a:schemeClr val="tx2">
                    <a:lumMod val="60000"/>
                    <a:lumOff val="40000"/>
                  </a:schemeClr>
                </a:solidFill>
                <a:latin typeface="Times New Roman" pitchFamily="18" charset="0"/>
              </a:rPr>
              <a:t>классификация показывает деление расходов государства на текущие и капитальные, а также на выплату заработной платы, на материальные затраты, на приобретение товаров и услуг (категория расходов→ группы→ предметные статьи→ подстатьи)</a:t>
            </a:r>
          </a:p>
          <a:p>
            <a:pPr algn="ctr">
              <a:defRPr/>
            </a:pPr>
            <a:endParaRPr lang="ru-RU" dirty="0"/>
          </a:p>
        </p:txBody>
      </p:sp>
      <p:sp>
        <p:nvSpPr>
          <p:cNvPr id="11" name="Блок-схема: процесс 10"/>
          <p:cNvSpPr/>
          <p:nvPr/>
        </p:nvSpPr>
        <p:spPr>
          <a:xfrm>
            <a:off x="357188" y="1500188"/>
            <a:ext cx="8286750" cy="571500"/>
          </a:xfrm>
          <a:prstGeom prst="flowChartProcess">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b="1" dirty="0">
                <a:solidFill>
                  <a:schemeClr val="tx2">
                    <a:lumMod val="60000"/>
                    <a:lumOff val="40000"/>
                  </a:schemeClr>
                </a:solidFill>
              </a:rPr>
              <a:t>Расходы бюджета</a:t>
            </a:r>
            <a:r>
              <a:rPr lang="ru-RU" dirty="0">
                <a:solidFill>
                  <a:schemeClr val="tx2">
                    <a:lumMod val="60000"/>
                    <a:lumOff val="40000"/>
                  </a:schemeClr>
                </a:solidFill>
              </a:rPr>
              <a:t> – </a:t>
            </a:r>
            <a:r>
              <a:rPr lang="ru-RU" b="1" dirty="0">
                <a:solidFill>
                  <a:schemeClr val="tx2">
                    <a:lumMod val="60000"/>
                    <a:lumOff val="40000"/>
                  </a:schemeClr>
                </a:solidFill>
              </a:rPr>
              <a:t>денежные средства, направляемые на финансовое обеспечение задач и функций государства и местного самоуправления.</a:t>
            </a:r>
            <a:endParaRPr lang="ru-RU" dirty="0">
              <a:solidFill>
                <a:schemeClr val="tx2">
                  <a:lumMod val="60000"/>
                  <a:lumOff val="40000"/>
                </a:schemeClr>
              </a:solidFill>
            </a:endParaRPr>
          </a:p>
        </p:txBody>
      </p:sp>
      <p:sp>
        <p:nvSpPr>
          <p:cNvPr id="12" name="Заголовок 11"/>
          <p:cNvSpPr>
            <a:spLocks noGrp="1"/>
          </p:cNvSpPr>
          <p:nvPr>
            <p:ph type="title"/>
          </p:nvPr>
        </p:nvSpPr>
        <p:spPr/>
        <p:txBody>
          <a:bodyPr rtlCol="0">
            <a:normAutofit fontScale="90000"/>
          </a:bodyPr>
          <a:lstStyle/>
          <a:p>
            <a:pPr eaLnBrk="1" fontAlgn="auto" hangingPunct="1">
              <a:spcAft>
                <a:spcPts val="0"/>
              </a:spcAft>
              <a:defRPr/>
            </a:pPr>
            <a:r>
              <a:rPr lang="ru-RU" b="1" dirty="0" smtClean="0">
                <a:solidFill>
                  <a:schemeClr val="tx2">
                    <a:lumMod val="60000"/>
                    <a:lumOff val="40000"/>
                  </a:schemeClr>
                </a:solidFill>
              </a:rPr>
              <a:t>Расходы бюджета</a:t>
            </a:r>
            <a:r>
              <a:rPr lang="ru-RU" dirty="0" smtClean="0">
                <a:solidFill>
                  <a:schemeClr val="tx2">
                    <a:lumMod val="60000"/>
                    <a:lumOff val="40000"/>
                  </a:schemeClr>
                </a:solidFill>
              </a:rPr>
              <a:t/>
            </a:r>
            <a:br>
              <a:rPr lang="ru-RU" dirty="0" smtClean="0">
                <a:solidFill>
                  <a:schemeClr val="tx2">
                    <a:lumMod val="60000"/>
                    <a:lumOff val="40000"/>
                  </a:schemeClr>
                </a:solidFill>
              </a:rPr>
            </a:br>
            <a:endParaRPr lang="ru-RU" dirty="0">
              <a:solidFill>
                <a:schemeClr val="tx2">
                  <a:lumMod val="60000"/>
                  <a:lumOff val="40000"/>
                </a:schemeClr>
              </a:solidFill>
            </a:endParaRPr>
          </a:p>
        </p:txBody>
      </p:sp>
      <p:sp>
        <p:nvSpPr>
          <p:cNvPr id="15" name="Скругленный прямоугольник 14"/>
          <p:cNvSpPr/>
          <p:nvPr/>
        </p:nvSpPr>
        <p:spPr>
          <a:xfrm>
            <a:off x="1571625" y="2286000"/>
            <a:ext cx="6072188" cy="5715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b="1" dirty="0">
                <a:solidFill>
                  <a:schemeClr val="tx2">
                    <a:lumMod val="60000"/>
                    <a:lumOff val="40000"/>
                  </a:schemeClr>
                </a:solidFill>
              </a:rPr>
              <a:t>Принцип формирования расходов</a:t>
            </a:r>
          </a:p>
        </p:txBody>
      </p:sp>
      <p:cxnSp>
        <p:nvCxnSpPr>
          <p:cNvPr id="19" name="Прямая со стрелкой 18"/>
          <p:cNvCxnSpPr/>
          <p:nvPr/>
        </p:nvCxnSpPr>
        <p:spPr>
          <a:xfrm rot="10800000" flipV="1">
            <a:off x="1500188" y="2928938"/>
            <a:ext cx="3000375" cy="642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4500563" y="2928938"/>
            <a:ext cx="2786062" cy="714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rot="5400000">
            <a:off x="4141788" y="3286125"/>
            <a:ext cx="71596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a:xfrm>
            <a:off x="428625" y="-500063"/>
            <a:ext cx="8269288" cy="1643063"/>
          </a:xfrm>
        </p:spPr>
        <p:txBody>
          <a:bodyPr/>
          <a:lstStyle/>
          <a:p>
            <a:pPr eaLnBrk="1" hangingPunct="1">
              <a:defRPr/>
            </a:pPr>
            <a:r>
              <a:rPr lang="ru-RU" sz="2400" dirty="0" smtClean="0">
                <a:solidFill>
                  <a:schemeClr val="accent1">
                    <a:lumMod val="75000"/>
                  </a:schemeClr>
                </a:solidFill>
                <a:latin typeface="Arial" charset="0"/>
              </a:rPr>
              <a:t> Расходы районного бюджета  на 2016 год по разделам</a:t>
            </a:r>
          </a:p>
        </p:txBody>
      </p:sp>
      <p:graphicFrame>
        <p:nvGraphicFramePr>
          <p:cNvPr id="92356" name="Group 196"/>
          <p:cNvGraphicFramePr>
            <a:graphicFrameLocks noGrp="1"/>
          </p:cNvGraphicFramePr>
          <p:nvPr>
            <p:ph sz="half" idx="1"/>
          </p:nvPr>
        </p:nvGraphicFramePr>
        <p:xfrm>
          <a:off x="357188" y="561975"/>
          <a:ext cx="8501122" cy="5912827"/>
        </p:xfrm>
        <a:graphic>
          <a:graphicData uri="http://schemas.openxmlformats.org/drawingml/2006/table">
            <a:tbl>
              <a:tblPr/>
              <a:tblGrid>
                <a:gridCol w="822361"/>
                <a:gridCol w="3916396"/>
                <a:gridCol w="1328806"/>
                <a:gridCol w="1293002"/>
                <a:gridCol w="1140557"/>
              </a:tblGrid>
              <a:tr h="57906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Код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Наименование расходов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2014 год  отчет</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400" b="0" i="1" u="none" strike="noStrike" cap="none" normalizeH="0" baseline="0" dirty="0" smtClean="0">
                        <a:ln>
                          <a:noFill/>
                        </a:ln>
                        <a:solidFill>
                          <a:schemeClr val="accent1">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 2015год  план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2016 год план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99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0100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Общегосударственные вопросы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23394,0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26397,2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20920,6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18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0200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Национальная оборона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1268,0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400" b="0" i="1" u="none" strike="noStrike" cap="none" normalizeH="0" baseline="0" dirty="0" smtClean="0">
                        <a:ln>
                          <a:noFill/>
                        </a:ln>
                        <a:solidFill>
                          <a:schemeClr val="accent1">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400" b="0" i="1" u="none" strike="noStrike" cap="none" normalizeH="0" baseline="0" dirty="0" smtClean="0">
                        <a:ln>
                          <a:noFill/>
                        </a:ln>
                        <a:solidFill>
                          <a:schemeClr val="accent1">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54">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0300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Национальная безопасность и правоохранительная деятельность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400" b="0" i="1" u="none" strike="noStrike" cap="none" normalizeH="0" baseline="0" dirty="0" smtClean="0">
                        <a:ln>
                          <a:noFill/>
                        </a:ln>
                        <a:solidFill>
                          <a:schemeClr val="accent1">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400" b="0" i="1" u="none" strike="noStrike" cap="none" normalizeH="0" baseline="0" dirty="0" smtClean="0">
                        <a:ln>
                          <a:noFill/>
                        </a:ln>
                        <a:solidFill>
                          <a:schemeClr val="accent1">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99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0400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Национальная экономика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2542,7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7224,6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8373,3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99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0500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Жилищно-коммунальное хозяйство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78,7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70,0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17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0700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Образование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211577,7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204007,3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196353,2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99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0800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Культура, кинематография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22528,8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22115,4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21980,7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99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0900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Здравоохранение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400" b="0" i="1" u="none" strike="noStrike" cap="none" normalizeH="0" baseline="0" dirty="0" smtClean="0">
                        <a:ln>
                          <a:noFill/>
                        </a:ln>
                        <a:solidFill>
                          <a:schemeClr val="accent1">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400" b="0" i="1" u="none" strike="noStrike" cap="none" normalizeH="0" baseline="0" dirty="0" smtClean="0">
                        <a:ln>
                          <a:noFill/>
                        </a:ln>
                        <a:solidFill>
                          <a:schemeClr val="accent1">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99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1000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Социальная политика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6624,1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7393,5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6681,7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99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1100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Физическая культура и спорт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207,7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223,6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150,0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99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1200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Средства массовой информации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241,0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175,0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99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1300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Обслуживание муниципального долга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79,4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110,0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80,0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99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1400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Межбюджетные трансферты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2944,3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3025,2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1" u="none" strike="noStrike" cap="none" normalizeH="0" baseline="0" dirty="0" smtClean="0">
                          <a:ln>
                            <a:noFill/>
                          </a:ln>
                          <a:solidFill>
                            <a:schemeClr val="accent1">
                              <a:lumMod val="75000"/>
                            </a:schemeClr>
                          </a:solidFill>
                          <a:effectLst/>
                          <a:latin typeface="Arial" charset="0"/>
                        </a:rPr>
                        <a:t>1404,7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419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1" i="1" u="none" strike="noStrike" cap="none" normalizeH="0" baseline="0" dirty="0" smtClean="0">
                          <a:ln>
                            <a:noFill/>
                          </a:ln>
                          <a:solidFill>
                            <a:schemeClr val="accent1">
                              <a:lumMod val="75000"/>
                            </a:schemeClr>
                          </a:solidFill>
                          <a:effectLst/>
                          <a:latin typeface="Arial" charset="0"/>
                        </a:rPr>
                        <a:t>Итого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400" b="1" i="1" u="none" strike="noStrike" cap="none" normalizeH="0" baseline="0" dirty="0" smtClean="0">
                        <a:ln>
                          <a:noFill/>
                        </a:ln>
                        <a:solidFill>
                          <a:schemeClr val="accent1">
                            <a:lumMod val="75000"/>
                          </a:schemeClr>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1" i="1" u="none" strike="noStrike" cap="none" normalizeH="0" baseline="0" dirty="0" smtClean="0">
                          <a:ln>
                            <a:noFill/>
                          </a:ln>
                          <a:solidFill>
                            <a:schemeClr val="accent1">
                              <a:lumMod val="75000"/>
                            </a:schemeClr>
                          </a:solidFill>
                          <a:effectLst/>
                          <a:latin typeface="Arial" charset="0"/>
                        </a:rPr>
                        <a:t>271411,9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1" i="1" u="none" strike="noStrike" cap="none" normalizeH="0" baseline="0" dirty="0" smtClean="0">
                          <a:ln>
                            <a:noFill/>
                          </a:ln>
                          <a:solidFill>
                            <a:schemeClr val="accent1">
                              <a:lumMod val="75000"/>
                            </a:schemeClr>
                          </a:solidFill>
                          <a:effectLst/>
                          <a:latin typeface="Arial" charset="0"/>
                        </a:rPr>
                        <a:t>270776,4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1" i="1" u="none" strike="noStrike" cap="none" normalizeH="0" baseline="0" dirty="0" smtClean="0">
                          <a:ln>
                            <a:noFill/>
                          </a:ln>
                          <a:solidFill>
                            <a:schemeClr val="accent1">
                              <a:lumMod val="75000"/>
                            </a:schemeClr>
                          </a:solidFill>
                          <a:effectLst/>
                          <a:latin typeface="Arial" charset="0"/>
                        </a:rPr>
                        <a:t>256189,2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Rectangle 5"/>
          <p:cNvSpPr>
            <a:spLocks noGrp="1"/>
          </p:cNvSpPr>
          <p:nvPr>
            <p:ph type="title"/>
          </p:nvPr>
        </p:nvSpPr>
        <p:spPr>
          <a:xfrm>
            <a:off x="250825" y="274638"/>
            <a:ext cx="8435975" cy="1930400"/>
          </a:xfrm>
        </p:spPr>
        <p:txBody>
          <a:bodyPr rtlCol="0">
            <a:normAutofit fontScale="90000"/>
          </a:bodyPr>
          <a:lstStyle/>
          <a:p>
            <a:pPr eaLnBrk="1" fontAlgn="auto" hangingPunct="1">
              <a:spcAft>
                <a:spcPts val="0"/>
              </a:spcAft>
              <a:defRPr/>
            </a:pPr>
            <a:r>
              <a:rPr lang="ru-RU" sz="4000" dirty="0" smtClean="0">
                <a:latin typeface="Arial" charset="0"/>
              </a:rPr>
              <a:t> </a:t>
            </a:r>
            <a:r>
              <a:rPr lang="ru-RU" sz="3200" dirty="0" smtClean="0">
                <a:solidFill>
                  <a:schemeClr val="accent1">
                    <a:lumMod val="75000"/>
                  </a:schemeClr>
                </a:solidFill>
                <a:latin typeface="Arial" charset="0"/>
              </a:rPr>
              <a:t>Структура расходы районного бюджета на соц.сферу на 2016</a:t>
            </a:r>
            <a:br>
              <a:rPr lang="ru-RU" sz="3200" dirty="0" smtClean="0">
                <a:solidFill>
                  <a:schemeClr val="accent1">
                    <a:lumMod val="75000"/>
                  </a:schemeClr>
                </a:solidFill>
                <a:latin typeface="Arial" charset="0"/>
              </a:rPr>
            </a:br>
            <a:r>
              <a:rPr lang="ru-RU" sz="3200" dirty="0" smtClean="0">
                <a:solidFill>
                  <a:schemeClr val="accent1">
                    <a:lumMod val="75000"/>
                  </a:schemeClr>
                </a:solidFill>
                <a:latin typeface="Arial" charset="0"/>
              </a:rPr>
              <a:t> год</a:t>
            </a:r>
            <a:br>
              <a:rPr lang="ru-RU" sz="3200" dirty="0" smtClean="0">
                <a:solidFill>
                  <a:schemeClr val="accent1">
                    <a:lumMod val="75000"/>
                  </a:schemeClr>
                </a:solidFill>
                <a:latin typeface="Arial" charset="0"/>
              </a:rPr>
            </a:br>
            <a:r>
              <a:rPr lang="ru-RU" sz="3200" dirty="0" smtClean="0">
                <a:solidFill>
                  <a:schemeClr val="accent1">
                    <a:lumMod val="75000"/>
                  </a:schemeClr>
                </a:solidFill>
                <a:latin typeface="Arial" charset="0"/>
              </a:rPr>
              <a:t>(проценты)</a:t>
            </a:r>
            <a:br>
              <a:rPr lang="ru-RU" sz="3200" dirty="0" smtClean="0">
                <a:solidFill>
                  <a:schemeClr val="accent1">
                    <a:lumMod val="75000"/>
                  </a:schemeClr>
                </a:solidFill>
                <a:latin typeface="Arial" charset="0"/>
              </a:rPr>
            </a:br>
            <a:r>
              <a:rPr lang="en-US" sz="4000" dirty="0" smtClean="0">
                <a:solidFill>
                  <a:schemeClr val="accent1">
                    <a:lumMod val="75000"/>
                  </a:schemeClr>
                </a:solidFill>
                <a:latin typeface="Arial" charset="0"/>
              </a:rPr>
              <a:t> </a:t>
            </a:r>
            <a:endParaRPr lang="ru-RU" sz="4000" dirty="0" smtClean="0">
              <a:solidFill>
                <a:schemeClr val="accent1">
                  <a:lumMod val="75000"/>
                </a:schemeClr>
              </a:solidFill>
              <a:latin typeface="Arial" charset="0"/>
            </a:endParaRPr>
          </a:p>
        </p:txBody>
      </p:sp>
      <p:graphicFrame>
        <p:nvGraphicFramePr>
          <p:cNvPr id="44034" name="Object 4"/>
          <p:cNvGraphicFramePr>
            <a:graphicFrameLocks noGrp="1" noChangeAspect="1"/>
          </p:cNvGraphicFramePr>
          <p:nvPr>
            <p:ph type="chart" idx="1"/>
          </p:nvPr>
        </p:nvGraphicFramePr>
        <p:xfrm>
          <a:off x="1471613" y="1847850"/>
          <a:ext cx="6091237" cy="4057650"/>
        </p:xfrm>
        <a:graphic>
          <a:graphicData uri="http://schemas.openxmlformats.org/presentationml/2006/ole">
            <p:oleObj spid="_x0000_s44034" r:id="rId3" imgW="6096528" imgH="4060288" progId="Excel.Sheet.8">
              <p:embed/>
            </p:oleObj>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Rectangle 5"/>
          <p:cNvSpPr>
            <a:spLocks noGrp="1"/>
          </p:cNvSpPr>
          <p:nvPr>
            <p:ph type="title"/>
          </p:nvPr>
        </p:nvSpPr>
        <p:spPr>
          <a:xfrm>
            <a:off x="539750" y="260350"/>
            <a:ext cx="8229600" cy="1143000"/>
          </a:xfrm>
        </p:spPr>
        <p:txBody>
          <a:bodyPr rtlCol="0">
            <a:normAutofit fontScale="90000"/>
          </a:bodyPr>
          <a:lstStyle/>
          <a:p>
            <a:pPr eaLnBrk="1" fontAlgn="auto" hangingPunct="1">
              <a:spcAft>
                <a:spcPts val="0"/>
              </a:spcAft>
              <a:defRPr/>
            </a:pPr>
            <a:r>
              <a:rPr lang="ru-RU" sz="3600" dirty="0" smtClean="0">
                <a:solidFill>
                  <a:schemeClr val="accent1">
                    <a:lumMod val="75000"/>
                  </a:schemeClr>
                </a:solidFill>
                <a:latin typeface="Arial" charset="0"/>
              </a:rPr>
              <a:t>Структура расходов районного бюджета на 2015</a:t>
            </a:r>
            <a:br>
              <a:rPr lang="ru-RU" sz="3600" dirty="0" smtClean="0">
                <a:solidFill>
                  <a:schemeClr val="accent1">
                    <a:lumMod val="75000"/>
                  </a:schemeClr>
                </a:solidFill>
                <a:latin typeface="Arial" charset="0"/>
              </a:rPr>
            </a:br>
            <a:r>
              <a:rPr lang="ru-RU" sz="3600" dirty="0" smtClean="0">
                <a:solidFill>
                  <a:schemeClr val="accent1">
                    <a:lumMod val="75000"/>
                  </a:schemeClr>
                </a:solidFill>
                <a:latin typeface="Arial" charset="0"/>
              </a:rPr>
              <a:t> год (проценты)</a:t>
            </a:r>
          </a:p>
        </p:txBody>
      </p:sp>
      <p:graphicFrame>
        <p:nvGraphicFramePr>
          <p:cNvPr id="45058" name="Object 4"/>
          <p:cNvGraphicFramePr>
            <a:graphicFrameLocks noGrp="1" noChangeAspect="1"/>
          </p:cNvGraphicFramePr>
          <p:nvPr>
            <p:ph type="chart" idx="1"/>
          </p:nvPr>
        </p:nvGraphicFramePr>
        <p:xfrm>
          <a:off x="1643063" y="1714500"/>
          <a:ext cx="6413500" cy="4279900"/>
        </p:xfrm>
        <a:graphic>
          <a:graphicData uri="http://schemas.openxmlformats.org/presentationml/2006/ole">
            <p:oleObj spid="_x0000_s45058" r:id="rId3" imgW="6413548" imgH="4279763" progId="Excel.Sheet.8">
              <p:embed/>
            </p:oleObj>
          </a:graphicData>
        </a:graphic>
      </p:graphicFrame>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a:xfrm>
            <a:off x="500063" y="-357188"/>
            <a:ext cx="8186737" cy="1774826"/>
          </a:xfrm>
        </p:spPr>
        <p:txBody>
          <a:bodyPr/>
          <a:lstStyle/>
          <a:p>
            <a:pPr eaLnBrk="1" hangingPunct="1">
              <a:defRPr/>
            </a:pPr>
            <a:r>
              <a:rPr lang="ru-RU" sz="2400" dirty="0" smtClean="0">
                <a:solidFill>
                  <a:schemeClr val="accent1">
                    <a:lumMod val="75000"/>
                  </a:schemeClr>
                </a:solidFill>
                <a:latin typeface="Arial" charset="0"/>
              </a:rPr>
              <a:t>Отдельные показатели  бюджета на 2016 год</a:t>
            </a:r>
          </a:p>
        </p:txBody>
      </p:sp>
      <p:graphicFrame>
        <p:nvGraphicFramePr>
          <p:cNvPr id="109612" name="Group 44"/>
          <p:cNvGraphicFramePr>
            <a:graphicFrameLocks noGrp="1"/>
          </p:cNvGraphicFramePr>
          <p:nvPr>
            <p:ph type="tbl" idx="1"/>
          </p:nvPr>
        </p:nvGraphicFramePr>
        <p:xfrm>
          <a:off x="214313" y="1000125"/>
          <a:ext cx="8715435" cy="5575180"/>
        </p:xfrm>
        <a:graphic>
          <a:graphicData uri="http://schemas.openxmlformats.org/drawingml/2006/table">
            <a:tbl>
              <a:tblPr/>
              <a:tblGrid>
                <a:gridCol w="5906328"/>
                <a:gridCol w="864341"/>
                <a:gridCol w="1008397"/>
                <a:gridCol w="936369"/>
              </a:tblGrid>
              <a:tr h="1014412">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chemeClr val="accent1">
                              <a:lumMod val="75000"/>
                            </a:schemeClr>
                          </a:solidFill>
                          <a:effectLst/>
                          <a:latin typeface="Times New Roman" pitchFamily="18" charset="0"/>
                          <a:cs typeface="Arial" charset="0"/>
                        </a:rPr>
                        <a:t>Показатели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chemeClr val="accent1">
                              <a:lumMod val="75000"/>
                            </a:schemeClr>
                          </a:solidFill>
                          <a:effectLst/>
                          <a:latin typeface="Times New Roman" pitchFamily="18" charset="0"/>
                          <a:cs typeface="Arial" charset="0"/>
                        </a:rPr>
                        <a:t>2014 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accent1">
                              <a:lumMod val="75000"/>
                            </a:schemeClr>
                          </a:solidFill>
                          <a:effectLst/>
                          <a:latin typeface="Times New Roman" pitchFamily="18" charset="0"/>
                          <a:cs typeface="Arial" charset="0"/>
                        </a:rPr>
                        <a:t>План 2015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accent1">
                              <a:lumMod val="75000"/>
                            </a:schemeClr>
                          </a:solidFill>
                          <a:effectLst/>
                          <a:latin typeface="Times New Roman" pitchFamily="18" charset="0"/>
                          <a:cs typeface="Arial" charset="0"/>
                        </a:rPr>
                        <a:t>План</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accent1">
                              <a:lumMod val="75000"/>
                            </a:schemeClr>
                          </a:solidFill>
                          <a:effectLst/>
                          <a:latin typeface="Times New Roman" pitchFamily="18" charset="0"/>
                          <a:cs typeface="Arial" charset="0"/>
                        </a:rPr>
                        <a:t>2016 год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33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accent1">
                              <a:lumMod val="75000"/>
                            </a:schemeClr>
                          </a:solidFill>
                          <a:effectLst/>
                          <a:latin typeface="Times New Roman" pitchFamily="18" charset="0"/>
                          <a:cs typeface="Arial" charset="0"/>
                        </a:rPr>
                        <a:t>Объем доходов местного бюджета в расчете на 1 жителя (рублей)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accent1">
                              <a:lumMod val="75000"/>
                            </a:schemeClr>
                          </a:solidFill>
                          <a:effectLst/>
                          <a:latin typeface="Times New Roman" pitchFamily="18" charset="0"/>
                          <a:cs typeface="Arial" charset="0"/>
                        </a:rPr>
                        <a:t>13291,0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accent1">
                              <a:lumMod val="75000"/>
                            </a:schemeClr>
                          </a:solidFill>
                          <a:effectLst/>
                          <a:latin typeface="Times New Roman" pitchFamily="18" charset="0"/>
                          <a:cs typeface="Arial" charset="0"/>
                        </a:rPr>
                        <a:t>13078,0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accent1">
                              <a:lumMod val="75000"/>
                            </a:schemeClr>
                          </a:solidFill>
                          <a:effectLst/>
                          <a:latin typeface="Times New Roman" pitchFamily="18" charset="0"/>
                          <a:cs typeface="Arial" charset="0"/>
                        </a:rPr>
                        <a:t>13186,1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88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accent1">
                              <a:lumMod val="75000"/>
                            </a:schemeClr>
                          </a:solidFill>
                          <a:effectLst/>
                          <a:latin typeface="Times New Roman" pitchFamily="18" charset="0"/>
                          <a:cs typeface="Arial" charset="0"/>
                        </a:rPr>
                        <a:t>Объем расходов местного бюджета муниципального района  в расчете на 1 жителя (рублей)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accent1">
                              <a:lumMod val="75000"/>
                            </a:schemeClr>
                          </a:solidFill>
                          <a:effectLst/>
                          <a:latin typeface="Times New Roman" pitchFamily="18" charset="0"/>
                          <a:cs typeface="Arial" charset="0"/>
                        </a:rPr>
                        <a:t>13542,8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accent1">
                              <a:lumMod val="75000"/>
                            </a:schemeClr>
                          </a:solidFill>
                          <a:effectLst/>
                          <a:latin typeface="Times New Roman" pitchFamily="18" charset="0"/>
                          <a:cs typeface="Arial" charset="0"/>
                        </a:rPr>
                        <a:t>13450,9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accent1">
                              <a:lumMod val="75000"/>
                            </a:schemeClr>
                          </a:solidFill>
                          <a:effectLst/>
                          <a:latin typeface="Times New Roman" pitchFamily="18" charset="0"/>
                          <a:cs typeface="Arial" charset="0"/>
                        </a:rPr>
                        <a:t>12925,2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67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accent1">
                              <a:lumMod val="75000"/>
                            </a:schemeClr>
                          </a:solidFill>
                          <a:effectLst/>
                          <a:latin typeface="Times New Roman" pitchFamily="18" charset="0"/>
                          <a:cs typeface="Arial" charset="0"/>
                        </a:rPr>
                        <a:t>Объем расходов местного бюджета муниципального района на содержание работников органов местного самоуправления в расчете на 1 жителя (рублей)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accent1">
                              <a:lumMod val="75000"/>
                            </a:schemeClr>
                          </a:solidFill>
                          <a:effectLst/>
                          <a:latin typeface="Times New Roman" pitchFamily="18" charset="0"/>
                          <a:cs typeface="Arial" charset="0"/>
                        </a:rPr>
                        <a:t>1040,9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accent1">
                              <a:lumMod val="75000"/>
                            </a:schemeClr>
                          </a:solidFill>
                          <a:effectLst/>
                          <a:latin typeface="Times New Roman" pitchFamily="18" charset="0"/>
                          <a:cs typeface="Arial" charset="0"/>
                        </a:rPr>
                        <a:t>983,0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accent1">
                              <a:lumMod val="75000"/>
                            </a:schemeClr>
                          </a:solidFill>
                          <a:effectLst/>
                          <a:latin typeface="Times New Roman" pitchFamily="18" charset="0"/>
                          <a:cs typeface="Arial" charset="0"/>
                        </a:rPr>
                        <a:t>860,9</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600" b="0" i="0" u="none" strike="noStrike" cap="none" normalizeH="0" baseline="0" dirty="0" smtClean="0">
                        <a:ln>
                          <a:noFill/>
                        </a:ln>
                        <a:solidFill>
                          <a:schemeClr val="accent1">
                            <a:lumMod val="75000"/>
                          </a:schemeClr>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88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accent1">
                              <a:lumMod val="75000"/>
                            </a:schemeClr>
                          </a:solidFill>
                          <a:effectLst/>
                          <a:latin typeface="Times New Roman" pitchFamily="18" charset="0"/>
                          <a:cs typeface="Arial" charset="0"/>
                        </a:rPr>
                        <a:t>Объем расходов  бюджета на  образование в расчете на 1 жителя (рублей)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accent1">
                              <a:lumMod val="75000"/>
                            </a:schemeClr>
                          </a:solidFill>
                          <a:effectLst/>
                          <a:latin typeface="Times New Roman" pitchFamily="18" charset="0"/>
                          <a:cs typeface="Arial" charset="0"/>
                        </a:rPr>
                        <a:t>10557,0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accent1">
                              <a:lumMod val="75000"/>
                            </a:schemeClr>
                          </a:solidFill>
                          <a:effectLst/>
                          <a:latin typeface="Times New Roman" pitchFamily="18" charset="0"/>
                          <a:cs typeface="Arial" charset="0"/>
                        </a:rPr>
                        <a:t>10137,0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accent1">
                              <a:lumMod val="75000"/>
                            </a:schemeClr>
                          </a:solidFill>
                          <a:effectLst/>
                          <a:latin typeface="Times New Roman" pitchFamily="18" charset="0"/>
                          <a:cs typeface="Arial" charset="0"/>
                        </a:rPr>
                        <a:t>9907,3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139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accent1">
                              <a:lumMod val="75000"/>
                            </a:schemeClr>
                          </a:solidFill>
                          <a:effectLst/>
                          <a:latin typeface="Times New Roman" pitchFamily="18" charset="0"/>
                          <a:cs typeface="Arial" charset="0"/>
                        </a:rPr>
                        <a:t>Объем расходов  бюджета на  культуру и кинематографию в расчете на 1 жителя (рублей)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accent1">
                              <a:lumMod val="75000"/>
                            </a:schemeClr>
                          </a:solidFill>
                          <a:effectLst/>
                          <a:latin typeface="Times New Roman" pitchFamily="18" charset="0"/>
                          <a:cs typeface="Arial" charset="0"/>
                        </a:rPr>
                        <a:t>1124,1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accent1">
                              <a:lumMod val="75000"/>
                            </a:schemeClr>
                          </a:solidFill>
                          <a:effectLst/>
                          <a:latin typeface="Times New Roman" pitchFamily="18" charset="0"/>
                          <a:cs typeface="Arial" charset="0"/>
                        </a:rPr>
                        <a:t>1094,4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accent1">
                              <a:lumMod val="75000"/>
                            </a:schemeClr>
                          </a:solidFill>
                          <a:effectLst/>
                          <a:latin typeface="Times New Roman" pitchFamily="18" charset="0"/>
                          <a:cs typeface="Arial" charset="0"/>
                        </a:rPr>
                        <a:t>1109,0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88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accent1">
                              <a:lumMod val="75000"/>
                            </a:schemeClr>
                          </a:solidFill>
                          <a:effectLst/>
                          <a:latin typeface="Times New Roman" pitchFamily="18" charset="0"/>
                          <a:cs typeface="Arial" charset="0"/>
                        </a:rPr>
                        <a:t>Объем расходов бюджета на социальную политику в расчете на 1 жителя (рублей)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accent1">
                              <a:lumMod val="75000"/>
                            </a:schemeClr>
                          </a:solidFill>
                          <a:effectLst/>
                          <a:latin typeface="Times New Roman" pitchFamily="18" charset="0"/>
                          <a:cs typeface="Arial" charset="0"/>
                        </a:rPr>
                        <a:t>330,5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accent1">
                              <a:lumMod val="75000"/>
                            </a:schemeClr>
                          </a:solidFill>
                          <a:effectLst/>
                          <a:latin typeface="Times New Roman" pitchFamily="18" charset="0"/>
                          <a:cs typeface="Arial" charset="0"/>
                        </a:rPr>
                        <a:t>401,2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accent1">
                              <a:lumMod val="75000"/>
                            </a:schemeClr>
                          </a:solidFill>
                          <a:effectLst/>
                          <a:latin typeface="Times New Roman" pitchFamily="18" charset="0"/>
                          <a:cs typeface="Arial" charset="0"/>
                        </a:rPr>
                        <a:t>337,1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083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accent1">
                              <a:lumMod val="75000"/>
                            </a:schemeClr>
                          </a:solidFill>
                          <a:effectLst/>
                          <a:latin typeface="Times New Roman" pitchFamily="18" charset="0"/>
                          <a:cs typeface="Arial" charset="0"/>
                        </a:rPr>
                        <a:t>Объем расходов  бюджета на  физическую культуру и спорт в расчете на 1 жителя (рублей)</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600" b="0" i="0" u="none" strike="noStrike" cap="none" normalizeH="0" baseline="0" dirty="0" smtClean="0">
                        <a:ln>
                          <a:noFill/>
                        </a:ln>
                        <a:solidFill>
                          <a:schemeClr val="accent1">
                            <a:lumMod val="75000"/>
                          </a:schemeClr>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accent1">
                              <a:lumMod val="75000"/>
                            </a:schemeClr>
                          </a:solidFill>
                          <a:effectLst/>
                          <a:latin typeface="Times New Roman" pitchFamily="18" charset="0"/>
                          <a:cs typeface="Arial" charset="0"/>
                        </a:rPr>
                        <a:t>10,3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accent1">
                              <a:lumMod val="75000"/>
                            </a:schemeClr>
                          </a:solidFill>
                          <a:effectLst/>
                          <a:latin typeface="Times New Roman" pitchFamily="18" charset="0"/>
                          <a:cs typeface="Arial" charset="0"/>
                        </a:rPr>
                        <a:t>11,2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accent1">
                              <a:lumMod val="75000"/>
                            </a:schemeClr>
                          </a:solidFill>
                          <a:effectLst/>
                          <a:latin typeface="Times New Roman" pitchFamily="18" charset="0"/>
                          <a:cs typeface="Arial" charset="0"/>
                        </a:rPr>
                        <a:t>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1">
                    <a:lumMod val="75000"/>
                  </a:schemeClr>
                </a:solidFill>
              </a:rPr>
              <a:t>Образование</a:t>
            </a:r>
            <a:endParaRPr lang="ru-RU" dirty="0">
              <a:solidFill>
                <a:schemeClr val="accent1">
                  <a:lumMod val="75000"/>
                </a:schemeClr>
              </a:solidFill>
            </a:endParaRPr>
          </a:p>
        </p:txBody>
      </p:sp>
      <p:sp>
        <p:nvSpPr>
          <p:cNvPr id="77825" name="Rectangle 1"/>
          <p:cNvSpPr>
            <a:spLocks noChangeArrowheads="1"/>
          </p:cNvSpPr>
          <p:nvPr/>
        </p:nvSpPr>
        <p:spPr bwMode="auto">
          <a:xfrm>
            <a:off x="500034" y="1357298"/>
            <a:ext cx="8286808"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588963" algn="l"/>
              </a:tabLst>
            </a:pPr>
            <a:r>
              <a:rPr kumimoji="0" lang="ru-RU" sz="2000" b="0"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Расходы на образование на 2016 год планируются в объеме 169353,2 тыс. рублей</a:t>
            </a:r>
            <a:r>
              <a:rPr lang="ru-RU" sz="2000" baseline="0" dirty="0" smtClean="0">
                <a:solidFill>
                  <a:schemeClr val="accent1">
                    <a:lumMod val="75000"/>
                  </a:schemeClr>
                </a:solidFill>
                <a:latin typeface="Arial" pitchFamily="34" charset="0"/>
                <a:ea typeface="Times New Roman" pitchFamily="18" charset="0"/>
                <a:cs typeface="Arial" pitchFamily="34" charset="0"/>
              </a:rPr>
              <a:t>,</a:t>
            </a:r>
            <a:r>
              <a:rPr lang="ru-RU" sz="2000" dirty="0" smtClean="0">
                <a:solidFill>
                  <a:schemeClr val="accent1">
                    <a:lumMod val="75000"/>
                  </a:schemeClr>
                </a:solidFill>
                <a:latin typeface="Arial" pitchFamily="34" charset="0"/>
                <a:ea typeface="Times New Roman" pitchFamily="18" charset="0"/>
                <a:cs typeface="Arial" pitchFamily="34" charset="0"/>
              </a:rPr>
              <a:t> из них :</a:t>
            </a:r>
            <a:endParaRPr kumimoji="0" lang="ru-RU" sz="2000" b="0" i="0" u="none" strike="noStrike" cap="none" normalizeH="0" baseline="0" dirty="0" smtClean="0">
              <a:ln>
                <a:noFill/>
              </a:ln>
              <a:solidFill>
                <a:schemeClr val="accent1">
                  <a:lumMod val="75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88963" algn="l"/>
              </a:tabLst>
            </a:pPr>
            <a:r>
              <a:rPr kumimoji="0" lang="ru-RU" sz="2000" b="0"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дошкольное образование – 43838,8 тыс. руб., в том числе за счет средств </a:t>
            </a:r>
            <a:r>
              <a:rPr lang="ru-RU" sz="2000" dirty="0" smtClean="0">
                <a:solidFill>
                  <a:schemeClr val="accent1">
                    <a:lumMod val="75000"/>
                  </a:schemeClr>
                </a:solidFill>
                <a:latin typeface="Arial" pitchFamily="34" charset="0"/>
                <a:ea typeface="Times New Roman" pitchFamily="18" charset="0"/>
                <a:cs typeface="Arial" pitchFamily="34" charset="0"/>
              </a:rPr>
              <a:t>местного бюджета 14465,5 тыс.рублей; за счет средств областного бюджета 29373,3 тыс.рублей.</a:t>
            </a:r>
          </a:p>
          <a:p>
            <a:pPr lvl="0" algn="just" eaLnBrk="0" hangingPunct="0">
              <a:buFontTx/>
              <a:buChar char="•"/>
              <a:tabLst>
                <a:tab pos="588963" algn="l"/>
              </a:tabLst>
            </a:pPr>
            <a:r>
              <a:rPr lang="ru-RU" sz="2000" dirty="0" smtClean="0">
                <a:solidFill>
                  <a:schemeClr val="accent1">
                    <a:lumMod val="75000"/>
                  </a:schemeClr>
                </a:solidFill>
                <a:latin typeface="Arial" pitchFamily="34" charset="0"/>
                <a:cs typeface="Arial" pitchFamily="34" charset="0"/>
              </a:rPr>
              <a:t>о</a:t>
            </a:r>
            <a:r>
              <a:rPr kumimoji="0" lang="ru-RU" sz="2000" b="0" i="0" u="none" strike="noStrike" cap="none" normalizeH="0" baseline="0" dirty="0" smtClean="0">
                <a:ln>
                  <a:noFill/>
                </a:ln>
                <a:solidFill>
                  <a:schemeClr val="accent1">
                    <a:lumMod val="75000"/>
                  </a:schemeClr>
                </a:solidFill>
                <a:effectLst/>
                <a:latin typeface="Arial" pitchFamily="34" charset="0"/>
                <a:cs typeface="Arial" pitchFamily="34" charset="0"/>
              </a:rPr>
              <a:t>бщее образование – 143297,1 </a:t>
            </a:r>
            <a:r>
              <a:rPr lang="ru-RU" sz="2000" dirty="0" smtClean="0">
                <a:solidFill>
                  <a:schemeClr val="accent1">
                    <a:lumMod val="75000"/>
                  </a:schemeClr>
                </a:solidFill>
                <a:latin typeface="Arial" pitchFamily="34" charset="0"/>
                <a:ea typeface="Times New Roman" pitchFamily="18" charset="0"/>
                <a:cs typeface="Arial" pitchFamily="34" charset="0"/>
              </a:rPr>
              <a:t>тыс. руб., в том числе за счет средств местного бюджета </a:t>
            </a:r>
            <a:r>
              <a:rPr lang="ru-RU" sz="2000" dirty="0" smtClean="0">
                <a:solidFill>
                  <a:schemeClr val="accent1">
                    <a:lumMod val="75000"/>
                  </a:schemeClr>
                </a:solidFill>
                <a:latin typeface="Arial" pitchFamily="34" charset="0"/>
                <a:ea typeface="Times New Roman" pitchFamily="18" charset="0"/>
                <a:cs typeface="Arial" pitchFamily="34" charset="0"/>
              </a:rPr>
              <a:t>15094,1 </a:t>
            </a:r>
            <a:r>
              <a:rPr lang="ru-RU" sz="2000" dirty="0" smtClean="0">
                <a:solidFill>
                  <a:schemeClr val="accent1">
                    <a:lumMod val="75000"/>
                  </a:schemeClr>
                </a:solidFill>
                <a:latin typeface="Arial" pitchFamily="34" charset="0"/>
                <a:ea typeface="Times New Roman" pitchFamily="18" charset="0"/>
                <a:cs typeface="Arial" pitchFamily="34" charset="0"/>
              </a:rPr>
              <a:t>тыс.рублей; за счет средств областного бюджета </a:t>
            </a:r>
            <a:r>
              <a:rPr lang="ru-RU" sz="2000" dirty="0" smtClean="0">
                <a:solidFill>
                  <a:schemeClr val="accent1">
                    <a:lumMod val="75000"/>
                  </a:schemeClr>
                </a:solidFill>
                <a:latin typeface="Arial" pitchFamily="34" charset="0"/>
                <a:ea typeface="Times New Roman" pitchFamily="18" charset="0"/>
                <a:cs typeface="Arial" pitchFamily="34" charset="0"/>
              </a:rPr>
              <a:t>128203,0  </a:t>
            </a:r>
            <a:r>
              <a:rPr lang="ru-RU" sz="2000" dirty="0" smtClean="0">
                <a:solidFill>
                  <a:schemeClr val="accent1">
                    <a:lumMod val="75000"/>
                  </a:schemeClr>
                </a:solidFill>
                <a:latin typeface="Arial" pitchFamily="34" charset="0"/>
                <a:ea typeface="Times New Roman" pitchFamily="18" charset="0"/>
                <a:cs typeface="Arial" pitchFamily="34" charset="0"/>
              </a:rPr>
              <a:t>тыс.рублей</a:t>
            </a:r>
            <a:r>
              <a:rPr lang="ru-RU" sz="2000" dirty="0" smtClean="0">
                <a:solidFill>
                  <a:schemeClr val="accent1">
                    <a:lumMod val="75000"/>
                  </a:schemeClr>
                </a:solidFill>
                <a:latin typeface="Arial" pitchFamily="34" charset="0"/>
                <a:ea typeface="Times New Roman" pitchFamily="18" charset="0"/>
                <a:cs typeface="Arial" pitchFamily="34" charset="0"/>
              </a:rPr>
              <a:t>.</a:t>
            </a:r>
          </a:p>
          <a:p>
            <a:pPr lvl="0" algn="just" eaLnBrk="0" hangingPunct="0">
              <a:buFontTx/>
              <a:buChar char="•"/>
              <a:tabLst>
                <a:tab pos="588963" algn="l"/>
              </a:tabLst>
            </a:pPr>
            <a:r>
              <a:rPr kumimoji="0" lang="ru-RU" sz="2000" b="0" i="0" u="none" strike="noStrike" cap="none" normalizeH="0" baseline="0" dirty="0" smtClean="0">
                <a:ln>
                  <a:noFill/>
                </a:ln>
                <a:solidFill>
                  <a:schemeClr val="accent1">
                    <a:lumMod val="75000"/>
                  </a:schemeClr>
                </a:solidFill>
                <a:effectLst/>
                <a:latin typeface="Arial" pitchFamily="34" charset="0"/>
                <a:cs typeface="Arial" pitchFamily="34" charset="0"/>
              </a:rPr>
              <a:t> </a:t>
            </a:r>
            <a:r>
              <a:rPr kumimoji="0" lang="ru-RU" sz="2000" b="0" i="0" u="none" strike="noStrike" cap="none" normalizeH="0" baseline="0" dirty="0" smtClean="0">
                <a:ln>
                  <a:noFill/>
                </a:ln>
                <a:solidFill>
                  <a:schemeClr val="accent1">
                    <a:lumMod val="75000"/>
                  </a:schemeClr>
                </a:solidFill>
                <a:effectLst/>
                <a:latin typeface="Arial" pitchFamily="34" charset="0"/>
                <a:cs typeface="Arial" pitchFamily="34" charset="0"/>
              </a:rPr>
              <a:t>молодежная</a:t>
            </a:r>
            <a:r>
              <a:rPr kumimoji="0" lang="ru-RU" sz="2000" b="0" i="0" u="none" strike="noStrike" cap="none" normalizeH="0" dirty="0" smtClean="0">
                <a:ln>
                  <a:noFill/>
                </a:ln>
                <a:solidFill>
                  <a:schemeClr val="accent1">
                    <a:lumMod val="75000"/>
                  </a:schemeClr>
                </a:solidFill>
                <a:effectLst/>
                <a:latin typeface="Arial" pitchFamily="34" charset="0"/>
                <a:cs typeface="Arial" pitchFamily="34" charset="0"/>
              </a:rPr>
              <a:t> политика и оздоровление детей – 200,0 тыс.рублей за счет средств местного бюджета</a:t>
            </a:r>
            <a:r>
              <a:rPr kumimoji="0" lang="ru-RU" sz="2800" b="0" i="0" u="none" strike="noStrike" cap="none" normalizeH="0" dirty="0" smtClean="0">
                <a:ln>
                  <a:noFill/>
                </a:ln>
                <a:solidFill>
                  <a:schemeClr val="accent1">
                    <a:lumMod val="75000"/>
                  </a:schemeClr>
                </a:solidFill>
                <a:effectLst/>
                <a:latin typeface="Arial" pitchFamily="34" charset="0"/>
                <a:cs typeface="Arial" pitchFamily="34" charset="0"/>
              </a:rPr>
              <a:t>.</a:t>
            </a:r>
          </a:p>
          <a:p>
            <a:pPr lvl="0" algn="just" eaLnBrk="0" hangingPunct="0">
              <a:buFontTx/>
              <a:buChar char="•"/>
              <a:tabLst>
                <a:tab pos="588963" algn="l"/>
              </a:tabLst>
            </a:pPr>
            <a:r>
              <a:rPr lang="ru-RU" sz="2000" dirty="0" smtClean="0">
                <a:solidFill>
                  <a:schemeClr val="accent1">
                    <a:lumMod val="75000"/>
                  </a:schemeClr>
                </a:solidFill>
                <a:latin typeface="Arial" pitchFamily="34" charset="0"/>
                <a:cs typeface="Arial" pitchFamily="34" charset="0"/>
              </a:rPr>
              <a:t> </a:t>
            </a:r>
            <a:r>
              <a:rPr lang="ru-RU" sz="2000" dirty="0" smtClean="0">
                <a:solidFill>
                  <a:schemeClr val="accent1">
                    <a:lumMod val="75000"/>
                  </a:schemeClr>
                </a:solidFill>
                <a:latin typeface="Arial" pitchFamily="34" charset="0"/>
                <a:cs typeface="Arial" pitchFamily="34" charset="0"/>
              </a:rPr>
              <a:t>другие вопросы в области образования -9017,3 тыс.рублей, в том числе за счет местного бюджета 8749,5 тыс.рублей, за счет средств областного бюджета 267,8 тыс. рублей.</a:t>
            </a:r>
            <a:endParaRPr kumimoji="0" lang="ru-RU" sz="2000" b="0" i="0" u="none" strike="noStrike" cap="none" normalizeH="0" dirty="0" smtClean="0">
              <a:ln>
                <a:noFill/>
              </a:ln>
              <a:solidFill>
                <a:schemeClr val="accent1">
                  <a:lumMod val="75000"/>
                </a:schemeClr>
              </a:solidFill>
              <a:effectLst/>
              <a:latin typeface="Arial" pitchFamily="34" charset="0"/>
              <a:cs typeface="Arial" pitchFamily="34" charset="0"/>
            </a:endParaRPr>
          </a:p>
          <a:p>
            <a:pPr lvl="0" algn="just" eaLnBrk="0" hangingPunct="0">
              <a:buFontTx/>
              <a:buChar char="•"/>
              <a:tabLst>
                <a:tab pos="588963" algn="l"/>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a:xfrm>
            <a:off x="468313" y="0"/>
            <a:ext cx="8229600" cy="1143000"/>
          </a:xfrm>
        </p:spPr>
        <p:txBody>
          <a:bodyPr/>
          <a:lstStyle/>
          <a:p>
            <a:pPr eaLnBrk="1" hangingPunct="1"/>
            <a:r>
              <a:rPr lang="ru-RU" dirty="0" smtClean="0">
                <a:latin typeface="Arial" charset="0"/>
              </a:rPr>
              <a:t> </a:t>
            </a:r>
            <a:endParaRPr lang="ru-RU" dirty="0" smtClean="0">
              <a:solidFill>
                <a:schemeClr val="tx2">
                  <a:lumMod val="60000"/>
                  <a:lumOff val="40000"/>
                </a:schemeClr>
              </a:solidFill>
              <a:latin typeface="Arial" charset="0"/>
            </a:endParaRPr>
          </a:p>
        </p:txBody>
      </p:sp>
      <p:graphicFrame>
        <p:nvGraphicFramePr>
          <p:cNvPr id="107570" name="Group 50"/>
          <p:cNvGraphicFramePr>
            <a:graphicFrameLocks noGrp="1"/>
          </p:cNvGraphicFramePr>
          <p:nvPr/>
        </p:nvGraphicFramePr>
        <p:xfrm>
          <a:off x="142844" y="490394"/>
          <a:ext cx="8858312" cy="5355737"/>
        </p:xfrm>
        <a:graphic>
          <a:graphicData uri="http://schemas.openxmlformats.org/drawingml/2006/table">
            <a:tbl>
              <a:tblPr/>
              <a:tblGrid>
                <a:gridCol w="5696343"/>
                <a:gridCol w="960829"/>
                <a:gridCol w="1029460"/>
                <a:gridCol w="1171680"/>
              </a:tblGrid>
              <a:tr h="63252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600" b="0" i="0" u="none" strike="noStrike" cap="none" normalizeH="0" baseline="0" dirty="0" smtClean="0">
                        <a:ln>
                          <a:noFill/>
                        </a:ln>
                        <a:solidFill>
                          <a:schemeClr val="tx2">
                            <a:lumMod val="60000"/>
                            <a:lumOff val="40000"/>
                          </a:schemeClr>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2">
                              <a:lumMod val="60000"/>
                              <a:lumOff val="40000"/>
                            </a:schemeClr>
                          </a:solidFill>
                          <a:effectLst/>
                          <a:latin typeface="Arial" charset="0"/>
                        </a:rPr>
                        <a:t>2014</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2">
                              <a:lumMod val="60000"/>
                              <a:lumOff val="40000"/>
                            </a:schemeClr>
                          </a:solidFill>
                          <a:effectLst/>
                          <a:latin typeface="Arial" charset="0"/>
                        </a:rPr>
                        <a:t>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2">
                              <a:lumMod val="60000"/>
                              <a:lumOff val="40000"/>
                            </a:schemeClr>
                          </a:solidFill>
                          <a:effectLst/>
                          <a:latin typeface="Arial" charset="0"/>
                        </a:rPr>
                        <a:t>2015</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2">
                              <a:lumMod val="60000"/>
                              <a:lumOff val="40000"/>
                            </a:schemeClr>
                          </a:solidFill>
                          <a:effectLst/>
                          <a:latin typeface="Arial" charset="0"/>
                        </a:rPr>
                        <a:t>план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2">
                              <a:lumMod val="60000"/>
                              <a:lumOff val="40000"/>
                            </a:schemeClr>
                          </a:solidFill>
                          <a:effectLst/>
                          <a:latin typeface="Arial" charset="0"/>
                        </a:rPr>
                        <a:t>2016</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2">
                              <a:lumMod val="60000"/>
                              <a:lumOff val="40000"/>
                            </a:schemeClr>
                          </a:solidFill>
                          <a:effectLst/>
                          <a:latin typeface="Arial" charset="0"/>
                        </a:rPr>
                        <a:t>план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1874">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2">
                              <a:lumMod val="60000"/>
                              <a:lumOff val="40000"/>
                            </a:schemeClr>
                          </a:solidFill>
                          <a:effectLst/>
                          <a:latin typeface="Arial" charset="0"/>
                        </a:rPr>
                        <a:t>Расходы бюджета на общее образование в расчете на 1 обучающегося в муниципальных общеобразовательных учреждениях (рублей)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2">
                              <a:lumMod val="60000"/>
                              <a:lumOff val="40000"/>
                            </a:schemeClr>
                          </a:solidFill>
                          <a:effectLst/>
                          <a:latin typeface="Arial" charset="0"/>
                        </a:rPr>
                        <a:t>85200,0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2">
                              <a:lumMod val="60000"/>
                              <a:lumOff val="40000"/>
                            </a:schemeClr>
                          </a:solidFill>
                          <a:effectLst/>
                          <a:latin typeface="Arial" charset="0"/>
                        </a:rPr>
                        <a:t>88856,0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2">
                              <a:lumMod val="60000"/>
                              <a:lumOff val="40000"/>
                            </a:schemeClr>
                          </a:solidFill>
                          <a:effectLst/>
                          <a:latin typeface="Arial" charset="0"/>
                        </a:rPr>
                        <a:t>82780,0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199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2">
                              <a:lumMod val="60000"/>
                              <a:lumOff val="40000"/>
                            </a:schemeClr>
                          </a:solidFill>
                          <a:effectLst/>
                          <a:latin typeface="Arial" charset="0"/>
                        </a:rPr>
                        <a:t>Обеспеченность детей дошкольного возраста местами в дошкольных образовательных учреждениях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2">
                              <a:lumMod val="60000"/>
                              <a:lumOff val="40000"/>
                            </a:schemeClr>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2">
                              <a:lumMod val="60000"/>
                              <a:lumOff val="40000"/>
                            </a:schemeClr>
                          </a:solidFill>
                          <a:effectLst/>
                          <a:latin typeface="Arial" charset="0"/>
                        </a:rPr>
                        <a:t>100 %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2">
                              <a:lumMod val="60000"/>
                              <a:lumOff val="40000"/>
                            </a:schemeClr>
                          </a:solidFill>
                          <a:effectLst/>
                          <a:latin typeface="Arial" charset="0"/>
                        </a:rPr>
                        <a:t>100 %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1864">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2">
                              <a:lumMod val="60000"/>
                              <a:lumOff val="40000"/>
                            </a:schemeClr>
                          </a:solidFill>
                          <a:effectLst/>
                          <a:latin typeface="Arial" charset="0"/>
                        </a:rPr>
                        <a:t>Доля выпускников муниципальных общеобразовательных учреждений, не получивших аттестат о среднем (полном) образовании, в общей численности выпускников муниципальных общеобразовательных учреждений.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2">
                              <a:lumMod val="60000"/>
                              <a:lumOff val="40000"/>
                            </a:schemeClr>
                          </a:solidFill>
                          <a:effectLst/>
                          <a:latin typeface="Arial" charset="0"/>
                        </a:rPr>
                        <a:t>4 %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2">
                              <a:lumMod val="60000"/>
                              <a:lumOff val="40000"/>
                            </a:schemeClr>
                          </a:solidFill>
                          <a:effectLst/>
                          <a:latin typeface="Arial"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2">
                              <a:lumMod val="60000"/>
                              <a:lumOff val="40000"/>
                            </a:schemeClr>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1864">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2">
                              <a:lumMod val="60000"/>
                              <a:lumOff val="40000"/>
                            </a:schemeClr>
                          </a:solidFill>
                          <a:effectLst/>
                          <a:latin typeface="Arial" charset="0"/>
                        </a:rPr>
                        <a:t>Доля детей в возрасте 5-16 лет, получающих услуги по дополнительному образованию в организациях различной организационно –правовой формы и формы собственности в общей численности детей этой возрастной группы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2">
                              <a:lumMod val="60000"/>
                              <a:lumOff val="40000"/>
                            </a:schemeClr>
                          </a:solidFill>
                          <a:effectLst/>
                          <a:latin typeface="Arial"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2">
                              <a:lumMod val="60000"/>
                              <a:lumOff val="40000"/>
                            </a:schemeClr>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2">
                              <a:lumMod val="60000"/>
                              <a:lumOff val="40000"/>
                            </a:schemeClr>
                          </a:solidFill>
                          <a:effectLst/>
                          <a:latin typeface="Arial" charset="0"/>
                        </a:rPr>
                        <a:t>37 %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199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2">
                              <a:lumMod val="60000"/>
                              <a:lumOff val="40000"/>
                            </a:schemeClr>
                          </a:solidFill>
                          <a:effectLst/>
                          <a:latin typeface="Arial" charset="0"/>
                        </a:rPr>
                        <a:t>Среднемесячная номинальная начисленная  заработная плата работников муниципальных ДОУ</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2">
                              <a:lumMod val="60000"/>
                              <a:lumOff val="40000"/>
                            </a:schemeClr>
                          </a:solidFill>
                          <a:effectLst/>
                          <a:latin typeface="Arial" charset="0"/>
                        </a:rPr>
                        <a:t>11572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2">
                              <a:lumMod val="60000"/>
                              <a:lumOff val="40000"/>
                            </a:schemeClr>
                          </a:solidFill>
                          <a:effectLst/>
                          <a:latin typeface="Arial" charset="0"/>
                        </a:rPr>
                        <a:t>11982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2">
                              <a:lumMod val="60000"/>
                              <a:lumOff val="40000"/>
                            </a:schemeClr>
                          </a:solidFill>
                          <a:effectLst/>
                          <a:latin typeface="Arial" charset="0"/>
                        </a:rPr>
                        <a:t>12461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199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2">
                              <a:lumMod val="60000"/>
                              <a:lumOff val="40000"/>
                            </a:schemeClr>
                          </a:solidFill>
                          <a:effectLst/>
                          <a:latin typeface="Arial" charset="0"/>
                        </a:rPr>
                        <a:t>Среднемесячная номинальная начисленная  заработная плата работников общеобразовательных учреждений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2">
                              <a:lumMod val="60000"/>
                              <a:lumOff val="40000"/>
                            </a:schemeClr>
                          </a:solidFill>
                          <a:effectLst/>
                          <a:latin typeface="Arial" charset="0"/>
                        </a:rPr>
                        <a:t>14563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2">
                              <a:lumMod val="60000"/>
                              <a:lumOff val="40000"/>
                            </a:schemeClr>
                          </a:solidFill>
                          <a:effectLst/>
                          <a:latin typeface="Arial" charset="0"/>
                        </a:rPr>
                        <a:t>15292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2">
                              <a:lumMod val="60000"/>
                              <a:lumOff val="40000"/>
                            </a:schemeClr>
                          </a:solidFill>
                          <a:effectLst/>
                          <a:latin typeface="Arial" charset="0"/>
                        </a:rPr>
                        <a:t>15903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199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sz="1400" b="0" i="0" u="none" strike="noStrike" cap="none" normalizeH="0" baseline="0" dirty="0" smtClean="0">
                          <a:ln>
                            <a:noFill/>
                          </a:ln>
                          <a:solidFill>
                            <a:schemeClr val="tx2">
                              <a:lumMod val="60000"/>
                              <a:lumOff val="40000"/>
                            </a:schemeClr>
                          </a:solidFill>
                          <a:effectLst/>
                          <a:latin typeface="Arial" charset="0"/>
                        </a:rPr>
                        <a:t>Среднемесячная номинальная начисленная  заработная плата работников  учреждений дополнительного образования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2">
                              <a:lumMod val="60000"/>
                              <a:lumOff val="40000"/>
                            </a:schemeClr>
                          </a:solidFill>
                          <a:effectLst/>
                          <a:latin typeface="Arial" charset="0"/>
                        </a:rPr>
                        <a:t>14057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2">
                              <a:lumMod val="60000"/>
                              <a:lumOff val="40000"/>
                            </a:schemeClr>
                          </a:solidFill>
                          <a:effectLst/>
                          <a:latin typeface="Arial" charset="0"/>
                        </a:rPr>
                        <a:t>14318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2">
                              <a:lumMod val="60000"/>
                              <a:lumOff val="40000"/>
                            </a:schemeClr>
                          </a:solidFill>
                          <a:effectLst/>
                          <a:latin typeface="Arial" charset="0"/>
                        </a:rPr>
                        <a:t>14891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a:xfrm>
            <a:off x="0" y="-642938"/>
            <a:ext cx="8286750" cy="1785938"/>
          </a:xfrm>
        </p:spPr>
        <p:txBody>
          <a:bodyPr/>
          <a:lstStyle/>
          <a:p>
            <a:pPr eaLnBrk="1" hangingPunct="1"/>
            <a:r>
              <a:rPr lang="ru-RU" smtClean="0"/>
              <a:t/>
            </a:r>
            <a:br>
              <a:rPr lang="ru-RU" smtClean="0"/>
            </a:br>
            <a:endParaRPr lang="ru-RU" smtClean="0"/>
          </a:p>
        </p:txBody>
      </p:sp>
      <p:sp>
        <p:nvSpPr>
          <p:cNvPr id="23553" name="Прямоугольник 698"/>
          <p:cNvSpPr>
            <a:spLocks noChangeArrowheads="1"/>
          </p:cNvSpPr>
          <p:nvPr/>
        </p:nvSpPr>
        <p:spPr bwMode="auto">
          <a:xfrm>
            <a:off x="500063" y="1428750"/>
            <a:ext cx="8032750" cy="50720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indent="450850" algn="ctr">
              <a:defRPr/>
            </a:pPr>
            <a:r>
              <a:rPr lang="ru-RU" sz="2000" b="1" dirty="0">
                <a:solidFill>
                  <a:schemeClr val="tx2">
                    <a:lumMod val="60000"/>
                    <a:lumOff val="40000"/>
                  </a:schemeClr>
                </a:solidFill>
                <a:latin typeface="Arial" charset="0"/>
                <a:cs typeface="Times New Roman" pitchFamily="18" charset="0"/>
              </a:rPr>
              <a:t>«Бюджет для граждан» </a:t>
            </a:r>
            <a:r>
              <a:rPr lang="ru-RU" sz="2000" dirty="0">
                <a:solidFill>
                  <a:schemeClr val="tx2">
                    <a:lumMod val="60000"/>
                    <a:lumOff val="40000"/>
                  </a:schemeClr>
                </a:solidFill>
                <a:latin typeface="Arial" charset="0"/>
                <a:cs typeface="Times New Roman" pitchFamily="18" charset="0"/>
              </a:rPr>
              <a:t>познакомит вас с положениями основного документа Федоровского муниципального района – районного бюджета на 2016 год.</a:t>
            </a:r>
            <a:endParaRPr lang="ru-RU" sz="2000" dirty="0">
              <a:solidFill>
                <a:schemeClr val="tx2">
                  <a:lumMod val="60000"/>
                  <a:lumOff val="40000"/>
                </a:schemeClr>
              </a:solidFill>
              <a:latin typeface="Arial" charset="0"/>
              <a:cs typeface="Arial" charset="0"/>
            </a:endParaRPr>
          </a:p>
          <a:p>
            <a:pPr indent="450850" algn="ctr" eaLnBrk="0" hangingPunct="0">
              <a:defRPr/>
            </a:pPr>
            <a:r>
              <a:rPr lang="ru-RU" sz="2000" dirty="0">
                <a:solidFill>
                  <a:schemeClr val="tx2">
                    <a:lumMod val="60000"/>
                    <a:lumOff val="40000"/>
                  </a:schemeClr>
                </a:solidFill>
                <a:latin typeface="Arial" charset="0"/>
                <a:cs typeface="Times New Roman" pitchFamily="18" charset="0"/>
              </a:rPr>
              <a:t>Представленная информация предназначена для широкого круга пользователей и будет интересна и полезна как студентам, педагогам, врачам, молодым семьям, так и гражданским служащим, пенсионерам и другим категориям населения, так как районный бюджет затрагивает интересы каждого жителя Федоровского  района. Мы постарались в доступной и понятной форме для граждан, показать основные показатели районного бюджета.</a:t>
            </a:r>
            <a:r>
              <a:rPr lang="ru-RU" sz="2000" dirty="0">
                <a:solidFill>
                  <a:schemeClr val="tx2">
                    <a:lumMod val="60000"/>
                    <a:lumOff val="40000"/>
                  </a:schemeClr>
                </a:solidFill>
                <a:cs typeface="Arial" charset="0"/>
              </a:rPr>
              <a:t> «Бюджет для граждан» нацелен на получение обратной связи от граждан, которым интересны современные проблемы государственных финансов Российской Федерации, а так же муниципальных финансов Федоровского  района.</a:t>
            </a:r>
          </a:p>
          <a:p>
            <a:pPr indent="450850" algn="ctr" eaLnBrk="0" hangingPunct="0">
              <a:defRPr/>
            </a:pPr>
            <a:endParaRPr lang="ru-RU" sz="2000" dirty="0">
              <a:solidFill>
                <a:schemeClr val="tx1"/>
              </a:solidFill>
              <a:latin typeface="Arial" charset="0"/>
              <a:cs typeface="Arial" charset="0"/>
            </a:endParaRPr>
          </a:p>
        </p:txBody>
      </p:sp>
      <p:sp>
        <p:nvSpPr>
          <p:cNvPr id="20483" name="Rectangle 4"/>
          <p:cNvSpPr>
            <a:spLocks noChangeArrowheads="1"/>
          </p:cNvSpPr>
          <p:nvPr/>
        </p:nvSpPr>
        <p:spPr bwMode="auto">
          <a:xfrm>
            <a:off x="500063" y="428625"/>
            <a:ext cx="8072437" cy="844550"/>
          </a:xfrm>
          <a:prstGeom prst="rect">
            <a:avLst/>
          </a:prstGeom>
          <a:solidFill>
            <a:srgbClr val="FFFFFF"/>
          </a:solidFill>
          <a:ln w="9525">
            <a:noFill/>
            <a:miter lim="800000"/>
            <a:headEnd/>
            <a:tailEnd/>
          </a:ln>
        </p:spPr>
        <p:txBody>
          <a:bodyPr anchor="ctr">
            <a:spAutoFit/>
          </a:bodyPr>
          <a:lstStyle/>
          <a:p>
            <a:pPr algn="ctr"/>
            <a:endParaRPr lang="ru-RU" sz="1900" b="1">
              <a:solidFill>
                <a:srgbClr val="B9CDE5"/>
              </a:solidFill>
              <a:latin typeface="Times New Roman" pitchFamily="18" charset="0"/>
              <a:cs typeface="Times New Roman" pitchFamily="18" charset="0"/>
            </a:endParaRPr>
          </a:p>
          <a:p>
            <a:pPr algn="ctr" eaLnBrk="0" hangingPunct="0"/>
            <a:r>
              <a:rPr lang="ru-RU" sz="2800" b="1">
                <a:solidFill>
                  <a:schemeClr val="tx2"/>
                </a:solidFill>
                <a:latin typeface="Times New Roman" pitchFamily="18" charset="0"/>
                <a:cs typeface="Times New Roman" pitchFamily="18" charset="0"/>
              </a:rPr>
              <a:t>Что такое «Бюджет для граждан»?</a:t>
            </a:r>
            <a:endParaRPr lang="ru-RU" sz="2800">
              <a:solidFill>
                <a:schemeClr val="tx2"/>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Заголовок 1"/>
          <p:cNvSpPr>
            <a:spLocks noGrp="1"/>
          </p:cNvSpPr>
          <p:nvPr>
            <p:ph type="title"/>
          </p:nvPr>
        </p:nvSpPr>
        <p:spPr>
          <a:xfrm>
            <a:off x="428625" y="357188"/>
            <a:ext cx="8229600" cy="1143000"/>
          </a:xfrm>
        </p:spPr>
        <p:txBody>
          <a:bodyPr/>
          <a:lstStyle/>
          <a:p>
            <a:pPr eaLnBrk="1" hangingPunct="1"/>
            <a:r>
              <a:rPr lang="ru-RU" dirty="0" smtClean="0">
                <a:solidFill>
                  <a:schemeClr val="accent1"/>
                </a:solidFill>
              </a:rPr>
              <a:t>Культура</a:t>
            </a:r>
          </a:p>
        </p:txBody>
      </p:sp>
      <p:graphicFrame>
        <p:nvGraphicFramePr>
          <p:cNvPr id="4" name="Диаграмма 3"/>
          <p:cNvGraphicFramePr>
            <a:graphicFrameLocks noGrp="1"/>
          </p:cNvGraphicFramePr>
          <p:nvPr>
            <p:ph type="chart" idx="1"/>
          </p:nvPr>
        </p:nvGraphicFramePr>
        <p:xfrm>
          <a:off x="714348" y="4000504"/>
          <a:ext cx="8001029" cy="2499360"/>
        </p:xfrm>
        <a:graphic>
          <a:graphicData uri="http://schemas.openxmlformats.org/drawingml/2006/table">
            <a:tbl>
              <a:tblPr firstRow="1" bandRow="1">
                <a:tableStyleId>{5C22544A-7EE6-4342-B048-85BDC9FD1C3A}</a:tableStyleId>
              </a:tblPr>
              <a:tblGrid>
                <a:gridCol w="3857652"/>
                <a:gridCol w="1428760"/>
                <a:gridCol w="1357322"/>
                <a:gridCol w="1357295"/>
              </a:tblGrid>
              <a:tr h="0">
                <a:tc>
                  <a:txBody>
                    <a:bodyPr/>
                    <a:lstStyle/>
                    <a:p>
                      <a:endParaRPr lang="ru-RU" dirty="0"/>
                    </a:p>
                  </a:txBody>
                  <a:tcPr/>
                </a:tc>
                <a:tc>
                  <a:txBody>
                    <a:bodyPr/>
                    <a:lstStyle/>
                    <a:p>
                      <a:r>
                        <a:rPr lang="ru-RU" dirty="0" smtClean="0"/>
                        <a:t>2014 факт</a:t>
                      </a:r>
                      <a:endParaRPr lang="ru-RU" dirty="0"/>
                    </a:p>
                  </a:txBody>
                  <a:tcPr/>
                </a:tc>
                <a:tc>
                  <a:txBody>
                    <a:bodyPr/>
                    <a:lstStyle/>
                    <a:p>
                      <a:r>
                        <a:rPr lang="ru-RU" dirty="0" smtClean="0"/>
                        <a:t>2015</a:t>
                      </a:r>
                      <a:r>
                        <a:rPr lang="ru-RU" baseline="0" dirty="0" smtClean="0"/>
                        <a:t> </a:t>
                      </a:r>
                      <a:r>
                        <a:rPr lang="ru-RU" dirty="0" smtClean="0"/>
                        <a:t>план</a:t>
                      </a:r>
                      <a:endParaRPr lang="ru-RU" dirty="0"/>
                    </a:p>
                  </a:txBody>
                  <a:tcPr/>
                </a:tc>
                <a:tc>
                  <a:txBody>
                    <a:bodyPr/>
                    <a:lstStyle/>
                    <a:p>
                      <a:r>
                        <a:rPr lang="ru-RU" dirty="0" smtClean="0"/>
                        <a:t>2016план</a:t>
                      </a:r>
                      <a:endParaRPr lang="ru-RU" dirty="0"/>
                    </a:p>
                  </a:txBody>
                  <a:tcPr/>
                </a:tc>
              </a:tr>
              <a:tr h="45782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Среднемесячная номинальная заработная плата работников  учреждений культуры и кинематографии (рублей) , из них</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1"/>
                          </a:solidFill>
                          <a:effectLst/>
                          <a:latin typeface="Calibri" pitchFamily="34" charset="0"/>
                        </a:rPr>
                        <a:t>11872,2</a:t>
                      </a:r>
                    </a:p>
                  </a:txBody>
                  <a:tcPr horzOverflow="overflow"/>
                </a:tc>
                <a:tc>
                  <a:txBody>
                    <a:bodyPr/>
                    <a:lstStyle/>
                    <a:p>
                      <a:r>
                        <a:rPr lang="ru-RU" dirty="0" smtClean="0"/>
                        <a:t>13893,8</a:t>
                      </a:r>
                      <a:endParaRPr lang="ru-RU" dirty="0"/>
                    </a:p>
                  </a:txBody>
                  <a:tcPr/>
                </a:tc>
                <a:tc>
                  <a:txBody>
                    <a:bodyPr/>
                    <a:lstStyle/>
                    <a:p>
                      <a:r>
                        <a:rPr lang="ru-RU" dirty="0" smtClean="0"/>
                        <a:t>13893,8</a:t>
                      </a:r>
                      <a:endParaRPr lang="ru-RU" dirty="0"/>
                    </a:p>
                  </a:txBody>
                  <a:tcPr/>
                </a:tc>
              </a:tr>
              <a:tr h="37084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Среднемесячная номинальная заработная плата работников  учреждений дополнительного (ДШИ) образования   (рублей) , из них</a:t>
                      </a:r>
                      <a:endParaRPr kumimoji="0" lang="ru-RU" sz="1600" b="0"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1"/>
                          </a:solidFill>
                          <a:effectLst/>
                          <a:latin typeface="Calibri" pitchFamily="34" charset="0"/>
                        </a:rPr>
                        <a:t>18828,0</a:t>
                      </a:r>
                    </a:p>
                  </a:txBody>
                  <a:tcPr horzOverflow="overflow"/>
                </a:tc>
                <a:tc>
                  <a:txBody>
                    <a:bodyPr/>
                    <a:lstStyle/>
                    <a:p>
                      <a:r>
                        <a:rPr lang="ru-RU" dirty="0" smtClean="0"/>
                        <a:t>20306,3</a:t>
                      </a:r>
                      <a:endParaRPr lang="ru-RU" dirty="0"/>
                    </a:p>
                  </a:txBody>
                  <a:tcPr/>
                </a:tc>
                <a:tc>
                  <a:txBody>
                    <a:bodyPr/>
                    <a:lstStyle/>
                    <a:p>
                      <a:r>
                        <a:rPr lang="ru-RU" dirty="0" smtClean="0"/>
                        <a:t>20306,3</a:t>
                      </a:r>
                      <a:endParaRPr lang="ru-RU" dirty="0"/>
                    </a:p>
                  </a:txBody>
                  <a:tcPr/>
                </a:tc>
              </a:tr>
            </a:tbl>
          </a:graphicData>
        </a:graphic>
      </p:graphicFrame>
      <p:sp>
        <p:nvSpPr>
          <p:cNvPr id="73729" name="Rectangle 1"/>
          <p:cNvSpPr>
            <a:spLocks noChangeArrowheads="1"/>
          </p:cNvSpPr>
          <p:nvPr/>
        </p:nvSpPr>
        <p:spPr bwMode="auto">
          <a:xfrm>
            <a:off x="285720" y="1285860"/>
            <a:ext cx="842971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588963" algn="l"/>
              </a:tabLst>
            </a:pPr>
            <a:r>
              <a:rPr kumimoji="0" lang="ru-RU" sz="1600" b="0"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Расходы на культуру на 2015 год планируются в объеме 21980,7 тыс. рублей и направляются на содержание учреждений культуры, сохранение и развитие традиционной народной культуры, развитие библиотечного дела и других мероприятий в области культуры.</a:t>
            </a:r>
            <a:endParaRPr kumimoji="0" lang="ru-RU" sz="1100" b="0" i="0" u="none" strike="noStrike" cap="none" normalizeH="0" baseline="0" dirty="0" smtClean="0">
              <a:ln>
                <a:noFill/>
              </a:ln>
              <a:solidFill>
                <a:schemeClr val="accent1">
                  <a:lumMod val="75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88963" algn="l"/>
              </a:tabLst>
            </a:pPr>
            <a:r>
              <a:rPr kumimoji="0" lang="ru-RU" sz="1600" b="0" i="1"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Расходы на культуру в 2015 году в разрезе направлений деятельности:</a:t>
            </a:r>
            <a:endParaRPr kumimoji="0" lang="ru-RU" sz="1100" b="0" i="0" u="none" strike="noStrike" cap="none" normalizeH="0" baseline="0" dirty="0" smtClean="0">
              <a:ln>
                <a:noFill/>
              </a:ln>
              <a:solidFill>
                <a:schemeClr val="accent1">
                  <a:lumMod val="75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88963" algn="l"/>
              </a:tabLst>
            </a:pPr>
            <a:r>
              <a:rPr kumimoji="0" lang="ru-RU" sz="1600" b="0"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обеспечение деятельности клубных формирований – 58,3%</a:t>
            </a:r>
            <a:endParaRPr kumimoji="0" lang="ru-RU" sz="1100" b="0" i="0" u="none" strike="noStrike" cap="none" normalizeH="0" baseline="0" dirty="0" smtClean="0">
              <a:ln>
                <a:noFill/>
              </a:ln>
              <a:solidFill>
                <a:schemeClr val="accent1">
                  <a:lumMod val="75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88963" algn="l"/>
              </a:tabLst>
            </a:pPr>
            <a:r>
              <a:rPr kumimoji="0" lang="ru-RU" sz="1600" b="0"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обеспечение деятельности библиотек – 33,4%</a:t>
            </a:r>
          </a:p>
          <a:p>
            <a:pPr lvl="0"/>
            <a:r>
              <a:rPr lang="ru-RU" sz="1600" dirty="0" smtClean="0">
                <a:solidFill>
                  <a:schemeClr val="accent1">
                    <a:lumMod val="75000"/>
                  </a:schemeClr>
                </a:solidFill>
              </a:rPr>
              <a:t>обеспечение деятельности централизованной бухгалтерии по обслуживанию учреждений </a:t>
            </a:r>
            <a:r>
              <a:rPr lang="ru-RU" sz="1600" dirty="0" smtClean="0">
                <a:solidFill>
                  <a:schemeClr val="accent1">
                    <a:lumMod val="75000"/>
                  </a:schemeClr>
                </a:solidFill>
              </a:rPr>
              <a:t>культуры</a:t>
            </a:r>
            <a:r>
              <a:rPr lang="ru-RU" sz="1600" dirty="0" smtClean="0">
                <a:solidFill>
                  <a:schemeClr val="accent1">
                    <a:lumMod val="75000"/>
                  </a:schemeClr>
                </a:solidFill>
              </a:rPr>
              <a:t>– </a:t>
            </a:r>
            <a:r>
              <a:rPr lang="ru-RU" sz="1600" dirty="0" smtClean="0">
                <a:solidFill>
                  <a:schemeClr val="accent1">
                    <a:lumMod val="75000"/>
                  </a:schemeClr>
                </a:solidFill>
              </a:rPr>
              <a:t>8,3 </a:t>
            </a:r>
            <a:r>
              <a:rPr lang="ru-RU" sz="1600" dirty="0" smtClean="0">
                <a:solidFill>
                  <a:schemeClr val="accent1">
                    <a:lumMod val="75000"/>
                  </a:schemeClr>
                </a:solidFill>
              </a:rPr>
              <a:t>%</a:t>
            </a:r>
          </a:p>
          <a:p>
            <a:pPr marL="0" marR="0" lvl="0" indent="0" algn="just" defTabSz="914400" rtl="0" eaLnBrk="0" fontAlgn="base" latinLnBrk="0" hangingPunct="0">
              <a:lnSpc>
                <a:spcPct val="100000"/>
              </a:lnSpc>
              <a:spcBef>
                <a:spcPct val="0"/>
              </a:spcBef>
              <a:spcAft>
                <a:spcPct val="0"/>
              </a:spcAft>
              <a:buClrTx/>
              <a:buSzTx/>
              <a:buFontTx/>
              <a:buChar char="•"/>
              <a:tabLst>
                <a:tab pos="588963"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1">
                    <a:lumMod val="75000"/>
                  </a:schemeClr>
                </a:solidFill>
              </a:rPr>
              <a:t>СОЦИАЛЬНАЯ ПОЛИТИКА</a:t>
            </a:r>
            <a:endParaRPr lang="ru-RU" dirty="0">
              <a:solidFill>
                <a:schemeClr val="accent1">
                  <a:lumMod val="75000"/>
                </a:schemeClr>
              </a:solidFill>
            </a:endParaRPr>
          </a:p>
        </p:txBody>
      </p:sp>
      <p:sp>
        <p:nvSpPr>
          <p:cNvPr id="3" name="Текст 2"/>
          <p:cNvSpPr>
            <a:spLocks noGrp="1"/>
          </p:cNvSpPr>
          <p:nvPr>
            <p:ph type="body" sz="half" idx="1"/>
          </p:nvPr>
        </p:nvSpPr>
        <p:spPr>
          <a:xfrm>
            <a:off x="457200" y="1785926"/>
            <a:ext cx="7829576" cy="4340237"/>
          </a:xfrm>
        </p:spPr>
        <p:txBody>
          <a:bodyPr/>
          <a:lstStyle/>
          <a:p>
            <a:pPr>
              <a:buNone/>
            </a:pPr>
            <a:r>
              <a:rPr lang="ru-RU" sz="2400" dirty="0" smtClean="0">
                <a:solidFill>
                  <a:schemeClr val="accent1">
                    <a:lumMod val="75000"/>
                  </a:schemeClr>
                </a:solidFill>
              </a:rPr>
              <a:t>Наибольший объем средств в этой сфере  </a:t>
            </a:r>
            <a:r>
              <a:rPr lang="ru-RU" sz="2400" dirty="0" smtClean="0">
                <a:solidFill>
                  <a:schemeClr val="accent1">
                    <a:lumMod val="75000"/>
                  </a:schemeClr>
                </a:solidFill>
              </a:rPr>
              <a:t>направляется</a:t>
            </a:r>
          </a:p>
          <a:p>
            <a:r>
              <a:rPr lang="ru-RU" sz="2400" dirty="0" smtClean="0">
                <a:solidFill>
                  <a:schemeClr val="accent1">
                    <a:lumMod val="75000"/>
                  </a:schemeClr>
                </a:solidFill>
              </a:rPr>
              <a:t> </a:t>
            </a:r>
            <a:r>
              <a:rPr lang="ru-RU" sz="2400" dirty="0" smtClean="0">
                <a:solidFill>
                  <a:schemeClr val="accent1">
                    <a:lumMod val="75000"/>
                  </a:schemeClr>
                </a:solidFill>
              </a:rPr>
              <a:t>на</a:t>
            </a:r>
            <a:r>
              <a:rPr lang="ru-RU" sz="2400" i="1" dirty="0" smtClean="0">
                <a:solidFill>
                  <a:schemeClr val="accent1">
                    <a:lumMod val="75000"/>
                  </a:schemeClr>
                </a:solidFill>
              </a:rPr>
              <a:t>  </a:t>
            </a:r>
            <a:r>
              <a:rPr lang="ru-RU" sz="2400" dirty="0" smtClean="0">
                <a:solidFill>
                  <a:schemeClr val="accent1">
                    <a:lumMod val="75000"/>
                  </a:schemeClr>
                </a:solidFill>
              </a:rPr>
              <a:t> предоставление гражданам субсидий на оплату жилого помещения и коммунальных услуг – </a:t>
            </a:r>
            <a:r>
              <a:rPr lang="ru-RU" sz="2400" dirty="0" smtClean="0">
                <a:solidFill>
                  <a:schemeClr val="accent1">
                    <a:lumMod val="75000"/>
                  </a:schemeClr>
                </a:solidFill>
              </a:rPr>
              <a:t>43,2 </a:t>
            </a:r>
            <a:r>
              <a:rPr lang="ru-RU" sz="2400" dirty="0" smtClean="0">
                <a:solidFill>
                  <a:schemeClr val="accent1">
                    <a:lumMod val="75000"/>
                  </a:schemeClr>
                </a:solidFill>
              </a:rPr>
              <a:t>%. </a:t>
            </a:r>
            <a:endParaRPr lang="ru-RU" sz="2400" dirty="0" smtClean="0">
              <a:solidFill>
                <a:schemeClr val="accent1">
                  <a:lumMod val="75000"/>
                </a:schemeClr>
              </a:solidFill>
            </a:endParaRPr>
          </a:p>
          <a:p>
            <a:r>
              <a:rPr lang="ru-RU" sz="2400" dirty="0" smtClean="0">
                <a:solidFill>
                  <a:schemeClr val="accent1">
                    <a:lumMod val="75000"/>
                  </a:schemeClr>
                </a:solidFill>
              </a:rPr>
              <a:t>н</a:t>
            </a:r>
            <a:r>
              <a:rPr lang="ru-RU" sz="2400" dirty="0" smtClean="0">
                <a:solidFill>
                  <a:schemeClr val="accent1">
                    <a:lumMod val="75000"/>
                  </a:schemeClr>
                </a:solidFill>
              </a:rPr>
              <a:t>а компенсацию родительской платы за присмотр и уход за детьми в образовательных организациях -42,4 %</a:t>
            </a:r>
          </a:p>
          <a:p>
            <a:pPr>
              <a:buNone/>
            </a:pPr>
            <a:r>
              <a:rPr lang="ru-RU" sz="2400" dirty="0" smtClean="0">
                <a:solidFill>
                  <a:schemeClr val="accent1">
                    <a:lumMod val="75000"/>
                  </a:schemeClr>
                </a:solidFill>
              </a:rPr>
              <a:t>Социальные </a:t>
            </a:r>
            <a:r>
              <a:rPr lang="ru-RU" sz="2400" dirty="0" smtClean="0">
                <a:solidFill>
                  <a:schemeClr val="accent1">
                    <a:lumMod val="75000"/>
                  </a:schemeClr>
                </a:solidFill>
              </a:rPr>
              <a:t>расходы  на </a:t>
            </a:r>
            <a:r>
              <a:rPr lang="ru-RU" sz="2400" dirty="0" smtClean="0">
                <a:solidFill>
                  <a:schemeClr val="accent1">
                    <a:lumMod val="75000"/>
                  </a:schemeClr>
                </a:solidFill>
              </a:rPr>
              <a:t>2016 </a:t>
            </a:r>
            <a:r>
              <a:rPr lang="ru-RU" sz="2400" dirty="0" smtClean="0">
                <a:solidFill>
                  <a:schemeClr val="accent1">
                    <a:lumMod val="75000"/>
                  </a:schemeClr>
                </a:solidFill>
              </a:rPr>
              <a:t>год планируются в объеме </a:t>
            </a:r>
            <a:r>
              <a:rPr lang="ru-RU" sz="2400" dirty="0" smtClean="0">
                <a:solidFill>
                  <a:schemeClr val="accent1">
                    <a:lumMod val="75000"/>
                  </a:schemeClr>
                </a:solidFill>
              </a:rPr>
              <a:t>6681,7 </a:t>
            </a:r>
            <a:r>
              <a:rPr lang="ru-RU" sz="2400" dirty="0" smtClean="0">
                <a:solidFill>
                  <a:schemeClr val="accent1">
                    <a:lumMod val="75000"/>
                  </a:schemeClr>
                </a:solidFill>
              </a:rPr>
              <a:t>тыс. рублей  и составят на каждого жителя района в </a:t>
            </a:r>
            <a:r>
              <a:rPr lang="ru-RU" sz="2400" dirty="0" smtClean="0">
                <a:solidFill>
                  <a:schemeClr val="accent1">
                    <a:lumMod val="75000"/>
                  </a:schemeClr>
                </a:solidFill>
              </a:rPr>
              <a:t>2016 </a:t>
            </a:r>
            <a:r>
              <a:rPr lang="ru-RU" sz="2400" dirty="0" smtClean="0">
                <a:solidFill>
                  <a:schemeClr val="accent1">
                    <a:lumMod val="75000"/>
                  </a:schemeClr>
                </a:solidFill>
              </a:rPr>
              <a:t>году </a:t>
            </a:r>
            <a:r>
              <a:rPr lang="ru-RU" sz="2400" dirty="0" smtClean="0">
                <a:solidFill>
                  <a:schemeClr val="accent1">
                    <a:lumMod val="75000"/>
                  </a:schemeClr>
                </a:solidFill>
              </a:rPr>
              <a:t>337 </a:t>
            </a:r>
            <a:r>
              <a:rPr lang="ru-RU" sz="2400" dirty="0" smtClean="0">
                <a:solidFill>
                  <a:schemeClr val="accent1">
                    <a:lumMod val="75000"/>
                  </a:schemeClr>
                </a:solidFill>
              </a:rPr>
              <a:t>рублей</a:t>
            </a:r>
            <a:endParaRPr lang="ru-RU" sz="2400" dirty="0">
              <a:solidFill>
                <a:schemeClr val="accent1">
                  <a:lumMod val="75000"/>
                </a:schemeClr>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186766" cy="1417638"/>
          </a:xfrm>
          <a:ln>
            <a:solidFill>
              <a:schemeClr val="tx2">
                <a:lumMod val="60000"/>
                <a:lumOff val="40000"/>
              </a:schemeClr>
            </a:solidFill>
          </a:ln>
        </p:spPr>
        <p:txBody>
          <a:bodyPr/>
          <a:lstStyle/>
          <a:p>
            <a:r>
              <a:rPr lang="ru-RU" dirty="0" smtClean="0"/>
              <a:t/>
            </a:r>
            <a:br>
              <a:rPr lang="ru-RU" dirty="0" smtClean="0"/>
            </a:br>
            <a:r>
              <a:rPr lang="ru-RU" b="1" dirty="0" smtClean="0"/>
              <a:t> </a:t>
            </a:r>
            <a:r>
              <a:rPr lang="ru-RU" sz="3600" b="1" dirty="0" smtClean="0">
                <a:solidFill>
                  <a:schemeClr val="accent1">
                    <a:lumMod val="75000"/>
                  </a:schemeClr>
                </a:solidFill>
              </a:rPr>
              <a:t>Источники финансирования дефицита районного бюджета</a:t>
            </a:r>
            <a:r>
              <a:rPr lang="ru-RU" sz="3600" dirty="0" smtClean="0">
                <a:solidFill>
                  <a:schemeClr val="accent1">
                    <a:lumMod val="75000"/>
                  </a:schemeClr>
                </a:solidFill>
              </a:rPr>
              <a:t/>
            </a:r>
            <a:br>
              <a:rPr lang="ru-RU" sz="3600" dirty="0" smtClean="0">
                <a:solidFill>
                  <a:schemeClr val="accent1">
                    <a:lumMod val="75000"/>
                  </a:schemeClr>
                </a:solidFill>
              </a:rPr>
            </a:br>
            <a:endParaRPr lang="ru-RU" sz="3600" dirty="0">
              <a:solidFill>
                <a:schemeClr val="accent1">
                  <a:lumMod val="75000"/>
                </a:schemeClr>
              </a:solidFill>
            </a:endParaRPr>
          </a:p>
        </p:txBody>
      </p:sp>
      <p:sp>
        <p:nvSpPr>
          <p:cNvPr id="78849" name="Rectangle 1"/>
          <p:cNvSpPr>
            <a:spLocks noChangeArrowheads="1"/>
          </p:cNvSpPr>
          <p:nvPr/>
        </p:nvSpPr>
        <p:spPr bwMode="auto">
          <a:xfrm>
            <a:off x="214282" y="1928802"/>
            <a:ext cx="8643998"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В соответствии со статьей 92.1 Бюджетного Кодекса РФ  дефицит местного бюджета не должен превышать 5 процентов утвержденного общего годового объема доходов местного бюджета без учета утвержденного объема безвозмездных поступлений и (или) поступлений налоговых доходов по дополнительным нормативам отчислений. На 2016 год бюджет сформирован с </a:t>
            </a:r>
            <a:r>
              <a:rPr kumimoji="0" lang="ru-RU" sz="2400" b="0" i="0" u="none" strike="noStrike" cap="none" normalizeH="0" baseline="0" dirty="0" err="1" smtClean="0">
                <a:ln>
                  <a:noFill/>
                </a:ln>
                <a:solidFill>
                  <a:schemeClr val="accent1">
                    <a:lumMod val="75000"/>
                  </a:schemeClr>
                </a:solidFill>
                <a:effectLst/>
                <a:latin typeface="Arial" pitchFamily="34" charset="0"/>
                <a:ea typeface="Times New Roman" pitchFamily="18" charset="0"/>
                <a:cs typeface="Arial" pitchFamily="34" charset="0"/>
              </a:rPr>
              <a:t>профицитом</a:t>
            </a:r>
            <a:r>
              <a:rPr kumimoji="0" lang="ru-RU" sz="2400" b="0"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 в сумме 5170,9 тыс.руб., который будет</a:t>
            </a:r>
            <a:r>
              <a:rPr kumimoji="0" lang="ru-RU" sz="2400" b="0" i="0" u="none" strike="noStrike" cap="none" normalizeH="0" dirty="0" smtClean="0">
                <a:ln>
                  <a:noFill/>
                </a:ln>
                <a:solidFill>
                  <a:schemeClr val="accent1">
                    <a:lumMod val="75000"/>
                  </a:schemeClr>
                </a:solidFill>
                <a:effectLst/>
                <a:latin typeface="Arial" pitchFamily="34" charset="0"/>
                <a:ea typeface="Times New Roman" pitchFamily="18" charset="0"/>
                <a:cs typeface="Arial" pitchFamily="34" charset="0"/>
              </a:rPr>
              <a:t> направлен на погашение ранее привлеченных кредитов.</a:t>
            </a:r>
            <a:endParaRPr kumimoji="0" lang="ru-RU" sz="2400" b="0"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a:xfrm>
            <a:off x="395288" y="260350"/>
            <a:ext cx="8229600" cy="1143000"/>
          </a:xfrm>
        </p:spPr>
        <p:txBody>
          <a:bodyPr/>
          <a:lstStyle/>
          <a:p>
            <a:pPr eaLnBrk="1" hangingPunct="1"/>
            <a:r>
              <a:rPr lang="ru-RU" sz="3200" dirty="0" smtClean="0">
                <a:solidFill>
                  <a:schemeClr val="accent1">
                    <a:lumMod val="75000"/>
                  </a:schemeClr>
                </a:solidFill>
                <a:latin typeface="Arial" charset="0"/>
              </a:rPr>
              <a:t>Источники внутреннего </a:t>
            </a:r>
            <a:r>
              <a:rPr lang="ru-RU" sz="3200" dirty="0" smtClean="0">
                <a:solidFill>
                  <a:schemeClr val="accent1">
                    <a:lumMod val="75000"/>
                  </a:schemeClr>
                </a:solidFill>
                <a:latin typeface="Arial" charset="0"/>
              </a:rPr>
              <a:t>финансирования </a:t>
            </a:r>
            <a:r>
              <a:rPr lang="ru-RU" sz="3200" dirty="0" smtClean="0">
                <a:solidFill>
                  <a:schemeClr val="accent1">
                    <a:lumMod val="75000"/>
                  </a:schemeClr>
                </a:solidFill>
                <a:latin typeface="Arial" charset="0"/>
              </a:rPr>
              <a:t> </a:t>
            </a:r>
            <a:r>
              <a:rPr lang="ru-RU" sz="3200" dirty="0" smtClean="0">
                <a:solidFill>
                  <a:schemeClr val="accent1">
                    <a:lumMod val="75000"/>
                  </a:schemeClr>
                </a:solidFill>
                <a:latin typeface="Arial" charset="0"/>
              </a:rPr>
              <a:t>бюджета на 2016 год (тыс.руб.)</a:t>
            </a:r>
          </a:p>
        </p:txBody>
      </p:sp>
      <p:graphicFrame>
        <p:nvGraphicFramePr>
          <p:cNvPr id="46082" name="Object 4"/>
          <p:cNvGraphicFramePr>
            <a:graphicFrameLocks noGrp="1" noChangeAspect="1"/>
          </p:cNvGraphicFramePr>
          <p:nvPr>
            <p:ph type="chart" idx="1"/>
          </p:nvPr>
        </p:nvGraphicFramePr>
        <p:xfrm>
          <a:off x="1500166" y="1785926"/>
          <a:ext cx="6089650" cy="4067175"/>
        </p:xfrm>
        <a:graphic>
          <a:graphicData uri="http://schemas.openxmlformats.org/presentationml/2006/ole">
            <p:oleObj spid="_x0000_s46082" r:id="rId3" imgW="6090432" imgH="4066384" progId="Excel.Sheet.8">
              <p:embed/>
            </p:oleObj>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p:nvPr>
        </p:nvSpPr>
        <p:spPr/>
        <p:txBody>
          <a:bodyPr/>
          <a:lstStyle/>
          <a:p>
            <a:pPr eaLnBrk="1" hangingPunct="1"/>
            <a:r>
              <a:rPr lang="ru-RU" sz="2800" b="1" dirty="0" smtClean="0">
                <a:solidFill>
                  <a:schemeClr val="accent1">
                    <a:lumMod val="75000"/>
                  </a:schemeClr>
                </a:solidFill>
              </a:rPr>
              <a:t>Основные показатели развития  экономики</a:t>
            </a:r>
            <a:br>
              <a:rPr lang="ru-RU" sz="2800" b="1" dirty="0" smtClean="0">
                <a:solidFill>
                  <a:schemeClr val="accent1">
                    <a:lumMod val="75000"/>
                  </a:schemeClr>
                </a:solidFill>
              </a:rPr>
            </a:br>
            <a:r>
              <a:rPr lang="ru-RU" sz="2800" b="1" dirty="0" smtClean="0">
                <a:solidFill>
                  <a:schemeClr val="accent1">
                    <a:lumMod val="75000"/>
                  </a:schemeClr>
                </a:solidFill>
              </a:rPr>
              <a:t>Фёдоровского   муниципального района за 2016 г</a:t>
            </a:r>
            <a:r>
              <a:rPr lang="ru-RU" sz="4000" dirty="0" smtClean="0">
                <a:solidFill>
                  <a:schemeClr val="accent1">
                    <a:lumMod val="75000"/>
                  </a:schemeClr>
                </a:solidFill>
              </a:rPr>
              <a:t> </a:t>
            </a:r>
          </a:p>
        </p:txBody>
      </p:sp>
      <p:sp>
        <p:nvSpPr>
          <p:cNvPr id="117766" name="Rectangle 3"/>
          <p:cNvSpPr>
            <a:spLocks noGrp="1"/>
          </p:cNvSpPr>
          <p:nvPr>
            <p:ph type="body" sz="half" idx="1"/>
          </p:nvPr>
        </p:nvSpPr>
        <p:spPr>
          <a:xfrm>
            <a:off x="214313" y="1428750"/>
            <a:ext cx="8715375" cy="1428750"/>
          </a:xfrm>
        </p:spPr>
        <p:txBody>
          <a:bodyPr rtlCol="0">
            <a:normAutofit fontScale="77500" lnSpcReduction="20000"/>
          </a:bodyPr>
          <a:lstStyle/>
          <a:p>
            <a:pPr algn="ctr" eaLnBrk="1" fontAlgn="auto" hangingPunct="1">
              <a:lnSpc>
                <a:spcPct val="80000"/>
              </a:lnSpc>
              <a:spcAft>
                <a:spcPts val="0"/>
              </a:spcAft>
              <a:buFont typeface="Arial" charset="0"/>
              <a:buNone/>
              <a:defRPr/>
            </a:pPr>
            <a:r>
              <a:rPr lang="ru-RU" sz="1800" b="1" dirty="0" smtClean="0">
                <a:solidFill>
                  <a:schemeClr val="tx2">
                    <a:lumMod val="60000"/>
                    <a:lumOff val="40000"/>
                  </a:schemeClr>
                </a:solidFill>
              </a:rPr>
              <a:t> Рынок труда. </a:t>
            </a:r>
            <a:endParaRPr lang="ru-RU" sz="1800" dirty="0" smtClean="0">
              <a:solidFill>
                <a:schemeClr val="tx2">
                  <a:lumMod val="60000"/>
                  <a:lumOff val="40000"/>
                </a:schemeClr>
              </a:solidFill>
            </a:endParaRPr>
          </a:p>
          <a:p>
            <a:pPr eaLnBrk="1" fontAlgn="auto" hangingPunct="1">
              <a:lnSpc>
                <a:spcPct val="80000"/>
              </a:lnSpc>
              <a:spcAft>
                <a:spcPts val="0"/>
              </a:spcAft>
              <a:buNone/>
              <a:defRPr/>
            </a:pPr>
            <a:r>
              <a:rPr lang="ru-RU" sz="1800" dirty="0" smtClean="0">
                <a:solidFill>
                  <a:schemeClr val="tx2">
                    <a:lumMod val="60000"/>
                    <a:lumOff val="40000"/>
                  </a:schemeClr>
                </a:solidFill>
              </a:rPr>
              <a:t>      </a:t>
            </a:r>
            <a:r>
              <a:rPr lang="ru-RU" sz="1900" dirty="0" smtClean="0">
                <a:solidFill>
                  <a:schemeClr val="tx2">
                    <a:lumMod val="60000"/>
                    <a:lumOff val="40000"/>
                  </a:schemeClr>
                </a:solidFill>
              </a:rPr>
              <a:t>. В 2014 году  в районе  среднесписочная численность работающих  в экономике  составила 3034 человека.  На   2015 год  предусматривается   численность работающих  2886 человек,  на 2016 год предусматривается сохранить численность работников на уровне 2015 года – 2886 человек.</a:t>
            </a:r>
          </a:p>
          <a:p>
            <a:pPr eaLnBrk="1" fontAlgn="auto" hangingPunct="1">
              <a:lnSpc>
                <a:spcPct val="80000"/>
              </a:lnSpc>
              <a:spcAft>
                <a:spcPts val="0"/>
              </a:spcAft>
              <a:buFont typeface="Arial" charset="0"/>
              <a:buNone/>
              <a:defRPr/>
            </a:pPr>
            <a:r>
              <a:rPr lang="ru-RU" sz="1900" dirty="0" smtClean="0">
                <a:solidFill>
                  <a:schemeClr val="tx2">
                    <a:lumMod val="60000"/>
                    <a:lumOff val="40000"/>
                  </a:schemeClr>
                </a:solidFill>
              </a:rPr>
              <a:t> </a:t>
            </a:r>
          </a:p>
          <a:p>
            <a:pPr eaLnBrk="1" fontAlgn="auto" hangingPunct="1">
              <a:lnSpc>
                <a:spcPct val="80000"/>
              </a:lnSpc>
              <a:spcAft>
                <a:spcPts val="0"/>
              </a:spcAft>
              <a:buFont typeface="Arial" charset="0"/>
              <a:buNone/>
              <a:defRPr/>
            </a:pPr>
            <a:r>
              <a:rPr lang="ru-RU" sz="1800" dirty="0" smtClean="0"/>
              <a:t>     </a:t>
            </a:r>
          </a:p>
          <a:p>
            <a:pPr eaLnBrk="1" fontAlgn="auto" hangingPunct="1">
              <a:lnSpc>
                <a:spcPct val="80000"/>
              </a:lnSpc>
              <a:spcAft>
                <a:spcPts val="0"/>
              </a:spcAft>
              <a:buFont typeface="Arial" charset="0"/>
              <a:buNone/>
              <a:defRPr/>
            </a:pPr>
            <a:endParaRPr lang="ru-RU" sz="1800" dirty="0" smtClean="0"/>
          </a:p>
          <a:p>
            <a:pPr eaLnBrk="1" fontAlgn="auto" hangingPunct="1">
              <a:lnSpc>
                <a:spcPct val="80000"/>
              </a:lnSpc>
              <a:spcAft>
                <a:spcPts val="0"/>
              </a:spcAft>
              <a:buFont typeface="Arial" charset="0"/>
              <a:buNone/>
              <a:defRPr/>
            </a:pPr>
            <a:r>
              <a:rPr lang="ru-RU" sz="1800" dirty="0" smtClean="0"/>
              <a:t>             </a:t>
            </a:r>
          </a:p>
        </p:txBody>
      </p:sp>
      <p:graphicFrame>
        <p:nvGraphicFramePr>
          <p:cNvPr id="50179" name="Object 4"/>
          <p:cNvGraphicFramePr>
            <a:graphicFrameLocks noGrp="1" noChangeAspect="1"/>
          </p:cNvGraphicFramePr>
          <p:nvPr>
            <p:ph type="chart" sz="half" idx="2"/>
          </p:nvPr>
        </p:nvGraphicFramePr>
        <p:xfrm>
          <a:off x="1582738" y="2933700"/>
          <a:ext cx="6030912" cy="3275013"/>
        </p:xfrm>
        <a:graphic>
          <a:graphicData uri="http://schemas.openxmlformats.org/presentationml/2006/ole">
            <p:oleObj spid="_x0000_s50179" name="Worksheet" r:id="rId3" imgW="6086551" imgH="3305251" progId="Excel.Sheet.8">
              <p:embed/>
            </p:oleObj>
          </a:graphicData>
        </a:graphic>
      </p:graphicFrame>
      <p:graphicFrame>
        <p:nvGraphicFramePr>
          <p:cNvPr id="5" name="Object 4"/>
          <p:cNvGraphicFramePr>
            <a:graphicFrameLocks noGrp="1" noChangeAspect="1"/>
          </p:cNvGraphicFramePr>
          <p:nvPr/>
        </p:nvGraphicFramePr>
        <p:xfrm>
          <a:off x="1087438" y="2432050"/>
          <a:ext cx="7573962" cy="3951288"/>
        </p:xfrm>
        <a:graphic>
          <a:graphicData uri="http://schemas.openxmlformats.org/presentationml/2006/ole">
            <p:oleObj spid="_x0000_s50180" name="Worksheet" r:id="rId4" imgW="7601102" imgH="3962400" progId="Excel.Sheet.8">
              <p:embed/>
            </p:oleObj>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Grp="1"/>
          </p:cNvSpPr>
          <p:nvPr>
            <p:ph type="body" sz="half" idx="1"/>
          </p:nvPr>
        </p:nvSpPr>
        <p:spPr>
          <a:xfrm>
            <a:off x="214313" y="214313"/>
            <a:ext cx="8572500" cy="1857375"/>
          </a:xfrm>
        </p:spPr>
        <p:txBody>
          <a:bodyPr/>
          <a:lstStyle/>
          <a:p>
            <a:pPr eaLnBrk="1" hangingPunct="1">
              <a:lnSpc>
                <a:spcPct val="90000"/>
              </a:lnSpc>
            </a:pPr>
            <a:r>
              <a:rPr lang="ru-RU" sz="2400" dirty="0" smtClean="0">
                <a:solidFill>
                  <a:schemeClr val="accent1">
                    <a:lumMod val="75000"/>
                  </a:schemeClr>
                </a:solidFill>
              </a:rPr>
              <a:t>Среднемесячная заработная плата за </a:t>
            </a:r>
            <a:r>
              <a:rPr lang="ru-RU" sz="2400" dirty="0" smtClean="0">
                <a:solidFill>
                  <a:schemeClr val="accent1">
                    <a:lumMod val="75000"/>
                  </a:schemeClr>
                </a:solidFill>
              </a:rPr>
              <a:t>2014 </a:t>
            </a:r>
            <a:r>
              <a:rPr lang="ru-RU" sz="2400" dirty="0" smtClean="0">
                <a:solidFill>
                  <a:schemeClr val="accent1">
                    <a:lumMod val="75000"/>
                  </a:schemeClr>
                </a:solidFill>
              </a:rPr>
              <a:t>год составила </a:t>
            </a:r>
            <a:r>
              <a:rPr lang="ru-RU" sz="2400" dirty="0" smtClean="0">
                <a:solidFill>
                  <a:schemeClr val="accent1">
                    <a:lumMod val="75000"/>
                  </a:schemeClr>
                </a:solidFill>
              </a:rPr>
              <a:t>16918,5 рублей</a:t>
            </a:r>
            <a:r>
              <a:rPr lang="ru-RU" sz="2400" dirty="0" smtClean="0">
                <a:solidFill>
                  <a:schemeClr val="accent1">
                    <a:lumMod val="75000"/>
                  </a:schemeClr>
                </a:solidFill>
              </a:rPr>
              <a:t>.</a:t>
            </a:r>
            <a:r>
              <a:rPr lang="ru-RU" sz="2400" dirty="0" smtClean="0">
                <a:solidFill>
                  <a:schemeClr val="accent1">
                    <a:lumMod val="75000"/>
                  </a:schemeClr>
                </a:solidFill>
              </a:rPr>
              <a:t>  </a:t>
            </a:r>
            <a:r>
              <a:rPr lang="ru-RU" sz="2400" dirty="0" smtClean="0">
                <a:solidFill>
                  <a:schemeClr val="accent1">
                    <a:lumMod val="75000"/>
                  </a:schemeClr>
                </a:solidFill>
              </a:rPr>
              <a:t>По  плану  среднемесячная  заработная  плата  на </a:t>
            </a:r>
            <a:r>
              <a:rPr lang="ru-RU" sz="2400" dirty="0" smtClean="0">
                <a:solidFill>
                  <a:schemeClr val="accent1">
                    <a:lumMod val="75000"/>
                  </a:schemeClr>
                </a:solidFill>
              </a:rPr>
              <a:t>2015 год </a:t>
            </a:r>
            <a:r>
              <a:rPr lang="ru-RU" sz="2400" dirty="0" smtClean="0">
                <a:solidFill>
                  <a:schemeClr val="accent1">
                    <a:lumMod val="75000"/>
                  </a:schemeClr>
                </a:solidFill>
              </a:rPr>
              <a:t>-  </a:t>
            </a:r>
            <a:r>
              <a:rPr lang="ru-RU" sz="2400" dirty="0" smtClean="0">
                <a:solidFill>
                  <a:schemeClr val="accent1">
                    <a:lumMod val="75000"/>
                  </a:schemeClr>
                </a:solidFill>
              </a:rPr>
              <a:t>17859,2  </a:t>
            </a:r>
            <a:r>
              <a:rPr lang="ru-RU" sz="2400" dirty="0" smtClean="0">
                <a:solidFill>
                  <a:schemeClr val="accent1">
                    <a:lumMod val="75000"/>
                  </a:schemeClr>
                </a:solidFill>
              </a:rPr>
              <a:t>рублей, </a:t>
            </a:r>
            <a:r>
              <a:rPr lang="ru-RU" sz="2400" dirty="0" smtClean="0">
                <a:solidFill>
                  <a:schemeClr val="accent1">
                    <a:lumMod val="75000"/>
                  </a:schemeClr>
                </a:solidFill>
              </a:rPr>
              <a:t> на 2016 год -19464,7 рублей</a:t>
            </a:r>
            <a:endParaRPr lang="ru-RU" sz="2400" dirty="0" smtClean="0">
              <a:solidFill>
                <a:schemeClr val="accent1">
                  <a:lumMod val="75000"/>
                </a:schemeClr>
              </a:solidFill>
            </a:endParaRPr>
          </a:p>
        </p:txBody>
      </p:sp>
      <p:graphicFrame>
        <p:nvGraphicFramePr>
          <p:cNvPr id="51202" name="Object 4"/>
          <p:cNvGraphicFramePr>
            <a:graphicFrameLocks noGrp="1" noChangeAspect="1"/>
          </p:cNvGraphicFramePr>
          <p:nvPr>
            <p:ph type="chart" sz="half" idx="2"/>
          </p:nvPr>
        </p:nvGraphicFramePr>
        <p:xfrm>
          <a:off x="1208088" y="1931988"/>
          <a:ext cx="7399337" cy="4364037"/>
        </p:xfrm>
        <a:graphic>
          <a:graphicData uri="http://schemas.openxmlformats.org/presentationml/2006/ole">
            <p:oleObj spid="_x0000_s51202" name="Worksheet" r:id="rId3" imgW="7429500" imgH="4381500" progId="Excel.Sheet.8">
              <p:embed/>
            </p:oleObj>
          </a:graphicData>
        </a:graphic>
      </p:graphicFrame>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a:xfrm>
            <a:off x="395288" y="188913"/>
            <a:ext cx="8229600" cy="1143000"/>
          </a:xfrm>
        </p:spPr>
        <p:txBody>
          <a:bodyPr/>
          <a:lstStyle/>
          <a:p>
            <a:pPr eaLnBrk="1" hangingPunct="1"/>
            <a:r>
              <a:rPr lang="ru-RU" b="1" dirty="0" smtClean="0">
                <a:solidFill>
                  <a:schemeClr val="accent1">
                    <a:lumMod val="75000"/>
                  </a:schemeClr>
                </a:solidFill>
              </a:rPr>
              <a:t>Рынок товаров и услуг.</a:t>
            </a:r>
          </a:p>
        </p:txBody>
      </p:sp>
      <p:sp>
        <p:nvSpPr>
          <p:cNvPr id="52226" name="Rectangle 3"/>
          <p:cNvSpPr>
            <a:spLocks noGrp="1"/>
          </p:cNvSpPr>
          <p:nvPr>
            <p:ph idx="1"/>
          </p:nvPr>
        </p:nvSpPr>
        <p:spPr/>
        <p:txBody>
          <a:bodyPr/>
          <a:lstStyle/>
          <a:p>
            <a:pPr eaLnBrk="1" hangingPunct="1">
              <a:lnSpc>
                <a:spcPct val="90000"/>
              </a:lnSpc>
            </a:pPr>
            <a:r>
              <a:rPr lang="ru-RU" sz="2400" dirty="0" smtClean="0">
                <a:solidFill>
                  <a:schemeClr val="accent1">
                    <a:lumMod val="75000"/>
                  </a:schemeClr>
                </a:solidFill>
              </a:rPr>
              <a:t>Оборот розничной торговли  за </a:t>
            </a:r>
            <a:r>
              <a:rPr lang="ru-RU" sz="2400" dirty="0" smtClean="0">
                <a:solidFill>
                  <a:schemeClr val="accent1">
                    <a:lumMod val="75000"/>
                  </a:schemeClr>
                </a:solidFill>
              </a:rPr>
              <a:t>2014 </a:t>
            </a:r>
            <a:r>
              <a:rPr lang="ru-RU" sz="2400" dirty="0" smtClean="0">
                <a:solidFill>
                  <a:schemeClr val="accent1">
                    <a:lumMod val="75000"/>
                  </a:schemeClr>
                </a:solidFill>
              </a:rPr>
              <a:t>год по району  составил </a:t>
            </a:r>
            <a:r>
              <a:rPr lang="ru-RU" sz="2400" dirty="0" smtClean="0">
                <a:solidFill>
                  <a:schemeClr val="accent1">
                    <a:lumMod val="75000"/>
                  </a:schemeClr>
                </a:solidFill>
              </a:rPr>
              <a:t>861400</a:t>
            </a:r>
            <a:r>
              <a:rPr lang="ru-RU" sz="2400" dirty="0" smtClean="0">
                <a:solidFill>
                  <a:schemeClr val="accent1">
                    <a:lumMod val="75000"/>
                  </a:schemeClr>
                </a:solidFill>
              </a:rPr>
              <a:t> </a:t>
            </a:r>
            <a:r>
              <a:rPr lang="ru-RU" sz="2400" dirty="0" smtClean="0">
                <a:solidFill>
                  <a:schemeClr val="accent1">
                    <a:lumMod val="75000"/>
                  </a:schemeClr>
                </a:solidFill>
              </a:rPr>
              <a:t>тыс. рублей </a:t>
            </a:r>
            <a:r>
              <a:rPr lang="ru-RU" sz="2400" dirty="0" smtClean="0">
                <a:solidFill>
                  <a:schemeClr val="accent1">
                    <a:lumMod val="75000"/>
                  </a:schemeClr>
                </a:solidFill>
              </a:rPr>
              <a:t>.  </a:t>
            </a:r>
            <a:r>
              <a:rPr lang="ru-RU" sz="2400" dirty="0" smtClean="0">
                <a:solidFill>
                  <a:schemeClr val="accent1">
                    <a:lumMod val="75000"/>
                  </a:schemeClr>
                </a:solidFill>
              </a:rPr>
              <a:t>По плану на </a:t>
            </a:r>
            <a:r>
              <a:rPr lang="ru-RU" sz="2400" dirty="0" smtClean="0">
                <a:solidFill>
                  <a:schemeClr val="accent1">
                    <a:lumMod val="75000"/>
                  </a:schemeClr>
                </a:solidFill>
              </a:rPr>
              <a:t>2015 </a:t>
            </a:r>
            <a:r>
              <a:rPr lang="ru-RU" sz="2400" dirty="0" smtClean="0">
                <a:solidFill>
                  <a:schemeClr val="accent1">
                    <a:lumMod val="75000"/>
                  </a:schemeClr>
                </a:solidFill>
              </a:rPr>
              <a:t>год оборот розничной торговли  предусматривался </a:t>
            </a:r>
            <a:r>
              <a:rPr lang="ru-RU" sz="2400" dirty="0" smtClean="0">
                <a:solidFill>
                  <a:schemeClr val="accent1">
                    <a:lumMod val="75000"/>
                  </a:schemeClr>
                </a:solidFill>
              </a:rPr>
              <a:t>834910,0</a:t>
            </a:r>
            <a:r>
              <a:rPr lang="ru-RU" sz="2400" dirty="0" smtClean="0">
                <a:solidFill>
                  <a:schemeClr val="accent1">
                    <a:lumMod val="75000"/>
                  </a:schemeClr>
                </a:solidFill>
              </a:rPr>
              <a:t>  </a:t>
            </a:r>
            <a:r>
              <a:rPr lang="ru-RU" sz="2400" dirty="0" smtClean="0">
                <a:solidFill>
                  <a:schemeClr val="accent1">
                    <a:lumMod val="75000"/>
                  </a:schemeClr>
                </a:solidFill>
              </a:rPr>
              <a:t>тыс.руб.,  </a:t>
            </a:r>
            <a:r>
              <a:rPr lang="ru-RU" sz="2400" dirty="0" smtClean="0">
                <a:solidFill>
                  <a:schemeClr val="accent1">
                    <a:lumMod val="75000"/>
                  </a:schemeClr>
                </a:solidFill>
              </a:rPr>
              <a:t>на 2016 год 902730 рублей.</a:t>
            </a:r>
            <a:endParaRPr lang="ru-RU" sz="2400" dirty="0" smtClean="0">
              <a:solidFill>
                <a:schemeClr val="accent1">
                  <a:lumMod val="75000"/>
                </a:schemeClr>
              </a:solidFill>
            </a:endParaRPr>
          </a:p>
          <a:p>
            <a:pPr eaLnBrk="1" hangingPunct="1">
              <a:lnSpc>
                <a:spcPct val="90000"/>
              </a:lnSpc>
            </a:pPr>
            <a:r>
              <a:rPr lang="ru-RU" sz="2400" dirty="0" smtClean="0">
                <a:solidFill>
                  <a:schemeClr val="accent1">
                    <a:lumMod val="75000"/>
                  </a:schemeClr>
                </a:solidFill>
              </a:rPr>
              <a:t>Оборот общественного питания  за </a:t>
            </a:r>
            <a:r>
              <a:rPr lang="ru-RU" sz="2400" dirty="0" smtClean="0">
                <a:solidFill>
                  <a:schemeClr val="accent1">
                    <a:lumMod val="75000"/>
                  </a:schemeClr>
                </a:solidFill>
              </a:rPr>
              <a:t>2014 </a:t>
            </a:r>
            <a:r>
              <a:rPr lang="ru-RU" sz="2400" dirty="0" smtClean="0">
                <a:solidFill>
                  <a:schemeClr val="accent1">
                    <a:lumMod val="75000"/>
                  </a:schemeClr>
                </a:solidFill>
              </a:rPr>
              <a:t>год  составил </a:t>
            </a:r>
            <a:r>
              <a:rPr lang="ru-RU" sz="2400" dirty="0" smtClean="0">
                <a:solidFill>
                  <a:schemeClr val="accent1">
                    <a:lumMod val="75000"/>
                  </a:schemeClr>
                </a:solidFill>
              </a:rPr>
              <a:t>26500 </a:t>
            </a:r>
            <a:r>
              <a:rPr lang="ru-RU" sz="2400" dirty="0" smtClean="0">
                <a:solidFill>
                  <a:schemeClr val="accent1">
                    <a:lumMod val="75000"/>
                  </a:schemeClr>
                </a:solidFill>
              </a:rPr>
              <a:t>тыс. </a:t>
            </a:r>
            <a:r>
              <a:rPr lang="ru-RU" sz="2400" dirty="0" smtClean="0">
                <a:solidFill>
                  <a:schemeClr val="accent1">
                    <a:lumMod val="75000"/>
                  </a:schemeClr>
                </a:solidFill>
              </a:rPr>
              <a:t>рублей.    </a:t>
            </a:r>
            <a:r>
              <a:rPr lang="ru-RU" sz="2400" dirty="0" smtClean="0">
                <a:solidFill>
                  <a:schemeClr val="accent1">
                    <a:lumMod val="75000"/>
                  </a:schemeClr>
                </a:solidFill>
              </a:rPr>
              <a:t>На</a:t>
            </a:r>
            <a:r>
              <a:rPr lang="ru-RU" sz="2400" dirty="0" smtClean="0">
                <a:solidFill>
                  <a:schemeClr val="accent1">
                    <a:lumMod val="75000"/>
                  </a:schemeClr>
                </a:solidFill>
              </a:rPr>
              <a:t> 2015 год  </a:t>
            </a:r>
            <a:r>
              <a:rPr lang="ru-RU" sz="2400" dirty="0" smtClean="0">
                <a:solidFill>
                  <a:schemeClr val="accent1">
                    <a:lumMod val="75000"/>
                  </a:schemeClr>
                </a:solidFill>
              </a:rPr>
              <a:t>по плану предусматривался  оборота общественного питания </a:t>
            </a:r>
            <a:r>
              <a:rPr lang="ru-RU" sz="2400" dirty="0" smtClean="0">
                <a:solidFill>
                  <a:schemeClr val="accent1">
                    <a:lumMod val="75000"/>
                  </a:schemeClr>
                </a:solidFill>
              </a:rPr>
              <a:t>25690 </a:t>
            </a:r>
            <a:r>
              <a:rPr lang="ru-RU" sz="2400" dirty="0" smtClean="0">
                <a:solidFill>
                  <a:schemeClr val="accent1">
                    <a:lumMod val="75000"/>
                  </a:schemeClr>
                </a:solidFill>
              </a:rPr>
              <a:t>тыс. рублей, </a:t>
            </a:r>
            <a:r>
              <a:rPr lang="ru-RU" sz="2400" dirty="0" smtClean="0">
                <a:solidFill>
                  <a:schemeClr val="accent1">
                    <a:lumMod val="75000"/>
                  </a:schemeClr>
                </a:solidFill>
              </a:rPr>
              <a:t>на 2016 год </a:t>
            </a:r>
            <a:r>
              <a:rPr lang="ru-RU" sz="2400" dirty="0" smtClean="0">
                <a:solidFill>
                  <a:schemeClr val="accent1">
                    <a:lumMod val="75000"/>
                  </a:schemeClr>
                </a:solidFill>
              </a:rPr>
              <a:t> 27460,0 тыс.рублей.</a:t>
            </a:r>
            <a:endParaRPr lang="ru-RU" sz="2400" dirty="0" smtClean="0">
              <a:solidFill>
                <a:schemeClr val="accent1">
                  <a:lumMod val="75000"/>
                </a:schemeClr>
              </a:solidFill>
            </a:endParaRPr>
          </a:p>
          <a:p>
            <a:pPr eaLnBrk="1" hangingPunct="1">
              <a:lnSpc>
                <a:spcPct val="90000"/>
              </a:lnSpc>
            </a:pPr>
            <a:r>
              <a:rPr lang="ru-RU" sz="2400" dirty="0" smtClean="0">
                <a:solidFill>
                  <a:schemeClr val="accent1">
                    <a:lumMod val="75000"/>
                  </a:schemeClr>
                </a:solidFill>
              </a:rPr>
              <a:t>Объем платных услуг  населению  в </a:t>
            </a:r>
            <a:r>
              <a:rPr lang="ru-RU" sz="2400" dirty="0" smtClean="0">
                <a:solidFill>
                  <a:schemeClr val="accent1">
                    <a:lumMod val="75000"/>
                  </a:schemeClr>
                </a:solidFill>
              </a:rPr>
              <a:t>2014 </a:t>
            </a:r>
            <a:r>
              <a:rPr lang="ru-RU" sz="2400" dirty="0" smtClean="0">
                <a:solidFill>
                  <a:schemeClr val="accent1">
                    <a:lumMod val="75000"/>
                  </a:schemeClr>
                </a:solidFill>
              </a:rPr>
              <a:t>году составил </a:t>
            </a:r>
            <a:r>
              <a:rPr lang="ru-RU" sz="2400" dirty="0" smtClean="0">
                <a:solidFill>
                  <a:schemeClr val="accent1">
                    <a:lumMod val="75000"/>
                  </a:schemeClr>
                </a:solidFill>
              </a:rPr>
              <a:t>318300</a:t>
            </a:r>
            <a:r>
              <a:rPr lang="ru-RU" sz="2400" dirty="0" smtClean="0">
                <a:solidFill>
                  <a:schemeClr val="accent1">
                    <a:lumMod val="75000"/>
                  </a:schemeClr>
                </a:solidFill>
              </a:rPr>
              <a:t>  тыс.руб</a:t>
            </a:r>
            <a:r>
              <a:rPr lang="ru-RU" sz="2400" dirty="0" smtClean="0">
                <a:solidFill>
                  <a:schemeClr val="accent1">
                    <a:lumMod val="75000"/>
                  </a:schemeClr>
                </a:solidFill>
              </a:rPr>
              <a:t>лей. По плану на 2015 год предусматривается объем платных услуг  241430,0 тыс.рублей, на 2016 год 263720,0 тыс.рублей.</a:t>
            </a:r>
            <a:r>
              <a:rPr lang="ru-RU" sz="2400" dirty="0" smtClean="0">
                <a:solidFill>
                  <a:schemeClr val="accent1">
                    <a:lumMod val="75000"/>
                  </a:schemeClr>
                </a:solidFill>
              </a:rPr>
              <a:t> </a:t>
            </a:r>
            <a:endParaRPr lang="ru-RU" sz="2400" dirty="0" smtClean="0">
              <a:solidFill>
                <a:schemeClr val="accent1">
                  <a:lumMod val="75000"/>
                </a:schemeClr>
              </a:solidFill>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p:nvPr>
        </p:nvSpPr>
        <p:spPr/>
        <p:txBody>
          <a:bodyPr/>
          <a:lstStyle/>
          <a:p>
            <a:pPr eaLnBrk="1" hangingPunct="1"/>
            <a:r>
              <a:rPr lang="ru-RU" dirty="0" smtClean="0">
                <a:solidFill>
                  <a:schemeClr val="accent1">
                    <a:lumMod val="75000"/>
                  </a:schemeClr>
                </a:solidFill>
              </a:rPr>
              <a:t>Оборот розничной торговли</a:t>
            </a:r>
          </a:p>
        </p:txBody>
      </p:sp>
      <p:graphicFrame>
        <p:nvGraphicFramePr>
          <p:cNvPr id="53250" name="Object 4"/>
          <p:cNvGraphicFramePr>
            <a:graphicFrameLocks noGrp="1" noChangeAspect="1"/>
          </p:cNvGraphicFramePr>
          <p:nvPr>
            <p:ph type="chart" idx="1"/>
          </p:nvPr>
        </p:nvGraphicFramePr>
        <p:xfrm>
          <a:off x="1519238" y="1828800"/>
          <a:ext cx="6242050" cy="3898900"/>
        </p:xfrm>
        <a:graphic>
          <a:graphicData uri="http://schemas.openxmlformats.org/presentationml/2006/ole">
            <p:oleObj spid="_x0000_s53250" name="Worksheet" r:id="rId3" imgW="6267602" imgH="3914851" progId="Excel.Sheet.8">
              <p:embed/>
            </p:oleObj>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p:nvPr>
        </p:nvSpPr>
        <p:spPr/>
        <p:txBody>
          <a:bodyPr/>
          <a:lstStyle/>
          <a:p>
            <a:pPr eaLnBrk="1" hangingPunct="1"/>
            <a:r>
              <a:rPr lang="ru-RU" dirty="0" smtClean="0">
                <a:solidFill>
                  <a:schemeClr val="accent1">
                    <a:lumMod val="75000"/>
                  </a:schemeClr>
                </a:solidFill>
              </a:rPr>
              <a:t>Оборот общественного питания </a:t>
            </a:r>
          </a:p>
        </p:txBody>
      </p:sp>
      <p:graphicFrame>
        <p:nvGraphicFramePr>
          <p:cNvPr id="54274" name="Object 4"/>
          <p:cNvGraphicFramePr>
            <a:graphicFrameLocks noGrp="1" noChangeAspect="1"/>
          </p:cNvGraphicFramePr>
          <p:nvPr>
            <p:ph type="chart" idx="1"/>
          </p:nvPr>
        </p:nvGraphicFramePr>
        <p:xfrm>
          <a:off x="1520825" y="1828800"/>
          <a:ext cx="6308725" cy="3898900"/>
        </p:xfrm>
        <a:graphic>
          <a:graphicData uri="http://schemas.openxmlformats.org/presentationml/2006/ole">
            <p:oleObj spid="_x0000_s54274" name="Worksheet" r:id="rId3" imgW="6334049" imgH="3914851" progId="Excel.Sheet.8">
              <p:embed/>
            </p:oleObj>
          </a:graphicData>
        </a:graphic>
      </p:graphicFrame>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p:txBody>
          <a:bodyPr/>
          <a:lstStyle/>
          <a:p>
            <a:pPr eaLnBrk="1" hangingPunct="1"/>
            <a:r>
              <a:rPr lang="ru-RU" dirty="0" smtClean="0">
                <a:solidFill>
                  <a:schemeClr val="accent1">
                    <a:lumMod val="75000"/>
                  </a:schemeClr>
                </a:solidFill>
              </a:rPr>
              <a:t>Объем платных услуг населению </a:t>
            </a:r>
          </a:p>
        </p:txBody>
      </p:sp>
      <p:graphicFrame>
        <p:nvGraphicFramePr>
          <p:cNvPr id="55298" name="Object 4"/>
          <p:cNvGraphicFramePr>
            <a:graphicFrameLocks noGrp="1" noChangeAspect="1"/>
          </p:cNvGraphicFramePr>
          <p:nvPr>
            <p:ph type="chart" idx="1"/>
          </p:nvPr>
        </p:nvGraphicFramePr>
        <p:xfrm>
          <a:off x="1519238" y="1828800"/>
          <a:ext cx="6051550" cy="3898900"/>
        </p:xfrm>
        <a:graphic>
          <a:graphicData uri="http://schemas.openxmlformats.org/presentationml/2006/ole">
            <p:oleObj spid="_x0000_s55298" name="Worksheet" r:id="rId3" imgW="6077102" imgH="3914851" progId="Excel.Sheet.8">
              <p:embed/>
            </p:oleObj>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42888" y="1714500"/>
            <a:ext cx="8901112" cy="2274888"/>
          </a:xfrm>
        </p:spPr>
        <p:txBody>
          <a:bodyPr>
            <a:normAutofit fontScale="90000"/>
          </a:bodyPr>
          <a:lstStyle/>
          <a:p>
            <a:pPr eaLnBrk="1" hangingPunct="1">
              <a:defRPr/>
            </a:pPr>
            <a:r>
              <a:rPr lang="ru-RU" sz="1400" b="1" i="1" dirty="0" smtClean="0">
                <a:solidFill>
                  <a:schemeClr val="hlink"/>
                </a:solidFill>
              </a:rPr>
              <a:t/>
            </a:r>
            <a:br>
              <a:rPr lang="ru-RU" sz="1400" b="1" i="1" dirty="0" smtClean="0">
                <a:solidFill>
                  <a:schemeClr val="hlink"/>
                </a:solidFill>
              </a:rPr>
            </a:br>
            <a:r>
              <a:rPr lang="ru-RU" sz="1400" b="1" i="1" dirty="0" smtClean="0">
                <a:solidFill>
                  <a:schemeClr val="accent1">
                    <a:lumMod val="60000"/>
                    <a:lumOff val="40000"/>
                  </a:schemeClr>
                </a:solidFill>
              </a:rPr>
              <a:t/>
            </a:r>
            <a:br>
              <a:rPr lang="ru-RU" sz="1400" b="1" i="1" dirty="0" smtClean="0">
                <a:solidFill>
                  <a:schemeClr val="accent1">
                    <a:lumMod val="60000"/>
                    <a:lumOff val="40000"/>
                  </a:schemeClr>
                </a:solidFill>
              </a:rPr>
            </a:br>
            <a:r>
              <a:rPr lang="ru-RU" sz="1800" dirty="0" smtClean="0">
                <a:solidFill>
                  <a:schemeClr val="accent1">
                    <a:lumMod val="75000"/>
                  </a:schemeClr>
                </a:solidFill>
                <a:latin typeface="Shruti" pitchFamily="2"/>
              </a:rPr>
              <a:t>Бюджет играет центральную роль в экономике района и решении различных проблем в его развитии. Внимательное изучение бюджета дает представление о намерениях власти, ее политике, распределении ею финансовых ресурсов. Благодаря анализу бюджета можно установить, как распределяются денежные средства, расходуются ли они по назначению. Контроль за местным бюджетом особенно уместен, если иметь в виду, что он формируется за счет граждан и организаций. Эти средства изымаются в виде налогов, различных сборов и пошлин у физических и юридических лиц для проведения значимой для общества деятельности. Проверка фактического использования бюджетных средств - закономерный и обязательный процесс, особенно в условиях недостатка имеющихся резервов. Именно поэтому пришло время для опубликования простого и доступного для каждого гражданина анализа бюджета и бюджетных процессов. И мы надеемся, что данная презентация послужит обеспечению роста интереса граждан к вопросам использования бюджета. Ведь только при наличии у граждан чувства собственной причастности к бюджетному процессу и возможности высказать свое мнение можно рассчитывать на то, что население будет добросовестно участвовать как в формировании бюджета, так и его исполнении.</a:t>
            </a:r>
            <a:r>
              <a:rPr lang="ru-RU" sz="1400" dirty="0" smtClean="0">
                <a:solidFill>
                  <a:schemeClr val="accent1">
                    <a:lumMod val="75000"/>
                  </a:schemeClr>
                </a:solidFill>
                <a:latin typeface="Shruti" pitchFamily="2"/>
              </a:rPr>
              <a:t/>
            </a:r>
            <a:br>
              <a:rPr lang="ru-RU" sz="1400" dirty="0" smtClean="0">
                <a:solidFill>
                  <a:schemeClr val="accent1">
                    <a:lumMod val="75000"/>
                  </a:schemeClr>
                </a:solidFill>
                <a:latin typeface="Shruti" pitchFamily="2"/>
              </a:rPr>
            </a:br>
            <a:endParaRPr lang="ru-RU" sz="1400" dirty="0" smtClean="0">
              <a:solidFill>
                <a:schemeClr val="accent1">
                  <a:lumMod val="75000"/>
                </a:schemeClr>
              </a:solidFill>
              <a:latin typeface="Shruti" pitchFamily="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285750"/>
            <a:ext cx="8329613" cy="1368425"/>
          </a:xfrm>
        </p:spPr>
        <p:txBody>
          <a:bodyPr rtlCol="0">
            <a:normAutofit fontScale="90000"/>
          </a:bodyPr>
          <a:lstStyle/>
          <a:p>
            <a:pPr eaLnBrk="1" fontAlgn="auto" hangingPunct="1">
              <a:spcAft>
                <a:spcPts val="0"/>
              </a:spcAft>
              <a:defRPr/>
            </a:pPr>
            <a:r>
              <a:rPr lang="ru-RU" b="1" dirty="0" smtClean="0">
                <a:solidFill>
                  <a:schemeClr val="accent1">
                    <a:lumMod val="75000"/>
                  </a:schemeClr>
                </a:solidFill>
              </a:rPr>
              <a:t>Что такое бюджет?</a:t>
            </a:r>
            <a:br>
              <a:rPr lang="ru-RU" b="1" dirty="0" smtClean="0">
                <a:solidFill>
                  <a:schemeClr val="accent1">
                    <a:lumMod val="75000"/>
                  </a:schemeClr>
                </a:solidFill>
              </a:rPr>
            </a:br>
            <a:r>
              <a:rPr lang="ru-RU" dirty="0" smtClean="0"/>
              <a:t/>
            </a:r>
            <a:br>
              <a:rPr lang="ru-RU" dirty="0" smtClean="0"/>
            </a:br>
            <a:endParaRPr lang="ru-RU" dirty="0"/>
          </a:p>
        </p:txBody>
      </p:sp>
      <p:sp>
        <p:nvSpPr>
          <p:cNvPr id="22530" name="Rectangle 2"/>
          <p:cNvSpPr>
            <a:spLocks noChangeArrowheads="1"/>
          </p:cNvSpPr>
          <p:nvPr/>
        </p:nvSpPr>
        <p:spPr bwMode="auto">
          <a:xfrm>
            <a:off x="-357188" y="-357188"/>
            <a:ext cx="9318626" cy="2524126"/>
          </a:xfrm>
          <a:prstGeom prst="rect">
            <a:avLst/>
          </a:prstGeom>
          <a:noFill/>
          <a:ln w="9525">
            <a:noFill/>
            <a:miter lim="800000"/>
            <a:headEnd/>
            <a:tailEnd/>
          </a:ln>
        </p:spPr>
        <p:txBody>
          <a:bodyPr anchor="ctr">
            <a:spAutoFit/>
          </a:bodyPr>
          <a:lstStyle/>
          <a:p>
            <a:pPr indent="450850">
              <a:tabLst>
                <a:tab pos="3479800" algn="l"/>
              </a:tabLst>
              <a:defRPr/>
            </a:pPr>
            <a:endParaRPr lang="ru-RU" sz="2000" dirty="0">
              <a:cs typeface="Times New Roman" pitchFamily="18" charset="0"/>
            </a:endParaRPr>
          </a:p>
          <a:p>
            <a:pPr indent="450850">
              <a:tabLst>
                <a:tab pos="3479800" algn="l"/>
              </a:tabLst>
              <a:defRPr/>
            </a:pPr>
            <a:endParaRPr lang="ru-RU" sz="2000" dirty="0">
              <a:cs typeface="Times New Roman" pitchFamily="18" charset="0"/>
            </a:endParaRPr>
          </a:p>
          <a:p>
            <a:pPr indent="450850">
              <a:tabLst>
                <a:tab pos="3479800" algn="l"/>
              </a:tabLst>
              <a:defRPr/>
            </a:pPr>
            <a:endParaRPr lang="ru-RU" sz="2000" dirty="0">
              <a:cs typeface="Times New Roman" pitchFamily="18" charset="0"/>
            </a:endParaRPr>
          </a:p>
          <a:p>
            <a:pPr indent="450850" algn="ctr">
              <a:tabLst>
                <a:tab pos="3479800" algn="l"/>
              </a:tabLst>
              <a:defRPr/>
            </a:pPr>
            <a:r>
              <a:rPr lang="ru-RU" sz="2000" dirty="0">
                <a:cs typeface="Times New Roman" pitchFamily="18" charset="0"/>
              </a:rPr>
              <a:t> </a:t>
            </a:r>
            <a:r>
              <a:rPr lang="ru-RU" sz="2000" dirty="0">
                <a:solidFill>
                  <a:schemeClr val="tx2">
                    <a:lumMod val="60000"/>
                    <a:lumOff val="40000"/>
                  </a:schemeClr>
                </a:solidFill>
                <a:cs typeface="Times New Roman" pitchFamily="18" charset="0"/>
              </a:rPr>
              <a:t>со </a:t>
            </a:r>
            <a:r>
              <a:rPr lang="ru-RU" sz="2000" dirty="0" err="1">
                <a:solidFill>
                  <a:schemeClr val="tx2">
                    <a:lumMod val="60000"/>
                    <a:lumOff val="40000"/>
                  </a:schemeClr>
                </a:solidFill>
                <a:cs typeface="Times New Roman" pitchFamily="18" charset="0"/>
              </a:rPr>
              <a:t>старонормандского</a:t>
            </a:r>
            <a:r>
              <a:rPr lang="ru-RU" sz="2000" dirty="0">
                <a:solidFill>
                  <a:schemeClr val="tx2">
                    <a:lumMod val="60000"/>
                    <a:lumOff val="40000"/>
                  </a:schemeClr>
                </a:solidFill>
                <a:cs typeface="Times New Roman" pitchFamily="18" charset="0"/>
              </a:rPr>
              <a:t> </a:t>
            </a:r>
            <a:r>
              <a:rPr lang="en-US" sz="2000" dirty="0" err="1">
                <a:solidFill>
                  <a:schemeClr val="tx2">
                    <a:lumMod val="60000"/>
                    <a:lumOff val="40000"/>
                  </a:schemeClr>
                </a:solidFill>
                <a:cs typeface="Times New Roman" pitchFamily="18" charset="0"/>
              </a:rPr>
              <a:t>buogette</a:t>
            </a:r>
            <a:r>
              <a:rPr lang="ru-RU" sz="2000" dirty="0">
                <a:solidFill>
                  <a:schemeClr val="tx2">
                    <a:lumMod val="60000"/>
                    <a:lumOff val="40000"/>
                  </a:schemeClr>
                </a:solidFill>
                <a:cs typeface="Times New Roman" pitchFamily="18" charset="0"/>
              </a:rPr>
              <a:t> – это сумка, кошелек, мешок с деньгами.</a:t>
            </a:r>
            <a:endParaRPr lang="ru-RU" sz="1100" dirty="0">
              <a:solidFill>
                <a:schemeClr val="tx2">
                  <a:lumMod val="60000"/>
                  <a:lumOff val="40000"/>
                </a:schemeClr>
              </a:solidFill>
            </a:endParaRPr>
          </a:p>
          <a:p>
            <a:pPr indent="450850" algn="ctr" eaLnBrk="0" hangingPunct="0">
              <a:tabLst>
                <a:tab pos="3479800" algn="l"/>
              </a:tabLst>
              <a:defRPr/>
            </a:pPr>
            <a:r>
              <a:rPr lang="ru-RU" sz="2000" dirty="0">
                <a:solidFill>
                  <a:schemeClr val="tx2">
                    <a:lumMod val="60000"/>
                    <a:lumOff val="40000"/>
                  </a:schemeClr>
                </a:solidFill>
                <a:cs typeface="Times New Roman" pitchFamily="18" charset="0"/>
              </a:rPr>
              <a:t>Бюджет - это смета денежных доходов и расходов государства, </a:t>
            </a:r>
          </a:p>
          <a:p>
            <a:pPr indent="450850" algn="ctr" eaLnBrk="0" hangingPunct="0">
              <a:tabLst>
                <a:tab pos="3479800" algn="l"/>
              </a:tabLst>
              <a:defRPr/>
            </a:pPr>
            <a:r>
              <a:rPr lang="ru-RU" sz="2000" dirty="0">
                <a:solidFill>
                  <a:schemeClr val="tx2">
                    <a:lumMod val="60000"/>
                    <a:lumOff val="40000"/>
                  </a:schemeClr>
                </a:solidFill>
                <a:cs typeface="Times New Roman" pitchFamily="18" charset="0"/>
              </a:rPr>
              <a:t>предприятия или учреждения на определенный срок, </a:t>
            </a:r>
          </a:p>
          <a:p>
            <a:pPr indent="450850" algn="ctr" eaLnBrk="0" hangingPunct="0">
              <a:tabLst>
                <a:tab pos="3479800" algn="l"/>
              </a:tabLst>
              <a:defRPr/>
            </a:pPr>
            <a:r>
              <a:rPr lang="ru-RU" sz="2000" dirty="0">
                <a:solidFill>
                  <a:schemeClr val="tx2">
                    <a:lumMod val="60000"/>
                    <a:lumOff val="40000"/>
                  </a:schemeClr>
                </a:solidFill>
                <a:cs typeface="Times New Roman" pitchFamily="18" charset="0"/>
              </a:rPr>
              <a:t>утвержденный в законодательном порядке.</a:t>
            </a:r>
            <a:endParaRPr lang="ru-RU" sz="1100" dirty="0">
              <a:solidFill>
                <a:schemeClr val="tx2">
                  <a:lumMod val="60000"/>
                  <a:lumOff val="40000"/>
                </a:schemeClr>
              </a:solidFill>
            </a:endParaRPr>
          </a:p>
          <a:p>
            <a:pPr indent="450850" eaLnBrk="0" hangingPunct="0">
              <a:tabLst>
                <a:tab pos="3479800" algn="l"/>
              </a:tabLst>
              <a:defRPr/>
            </a:pPr>
            <a:endParaRPr lang="ru-RU" dirty="0"/>
          </a:p>
        </p:txBody>
      </p:sp>
      <p:sp>
        <p:nvSpPr>
          <p:cNvPr id="22531" name="Прямоугольник 302"/>
          <p:cNvSpPr>
            <a:spLocks noChangeArrowheads="1"/>
          </p:cNvSpPr>
          <p:nvPr/>
        </p:nvSpPr>
        <p:spPr bwMode="auto">
          <a:xfrm>
            <a:off x="214313" y="2000250"/>
            <a:ext cx="8643937" cy="2786063"/>
          </a:xfrm>
          <a:prstGeom prst="rect">
            <a:avLst/>
          </a:prstGeom>
          <a:solidFill>
            <a:srgbClr val="DBEEF4"/>
          </a:solidFill>
          <a:ln w="25400">
            <a:solidFill>
              <a:srgbClr val="000000"/>
            </a:solidFill>
            <a:miter lim="800000"/>
            <a:headEnd/>
            <a:tailEnd/>
          </a:ln>
        </p:spPr>
        <p:txBody>
          <a:bodyPr anchor="ctr"/>
          <a:lstStyle/>
          <a:p>
            <a:pPr indent="450850" algn="just">
              <a:defRPr/>
            </a:pPr>
            <a:r>
              <a:rPr lang="ru-RU" sz="1600" dirty="0">
                <a:solidFill>
                  <a:schemeClr val="tx2">
                    <a:lumMod val="60000"/>
                    <a:lumOff val="40000"/>
                  </a:schemeClr>
                </a:solidFill>
                <a:cs typeface="Times New Roman" pitchFamily="18" charset="0"/>
              </a:rPr>
              <a:t>Каждый житель Федоровского района является участником формирования этого плана с одной стороны как налогоплательщик, наполняя доходы бюджета, с другой – он получает часть расходов как потребитель общественных услуг. Государство  расходует поступившие доходы для выполнения своих функций и предоставлений общественных (государственных, муниципальных) услуг: образование, здравоохранение, культура, спорт, социальное обеспечение, поддержка экономики, гарантии безопасности и </a:t>
            </a:r>
            <a:r>
              <a:rPr lang="ru-RU" sz="1600" dirty="0" err="1">
                <a:solidFill>
                  <a:schemeClr val="tx2">
                    <a:lumMod val="60000"/>
                    <a:lumOff val="40000"/>
                  </a:schemeClr>
                </a:solidFill>
                <a:cs typeface="Times New Roman" pitchFamily="18" charset="0"/>
              </a:rPr>
              <a:t>правопордка</a:t>
            </a:r>
            <a:r>
              <a:rPr lang="ru-RU" sz="1600" dirty="0">
                <a:solidFill>
                  <a:schemeClr val="tx2">
                    <a:lumMod val="60000"/>
                    <a:lumOff val="40000"/>
                  </a:schemeClr>
                </a:solidFill>
                <a:cs typeface="Times New Roman" pitchFamily="18" charset="0"/>
              </a:rPr>
              <a:t>, защита общественных интересов, гражданских прав и свобод и др.</a:t>
            </a:r>
            <a:endParaRPr lang="ru-RU" sz="1600" dirty="0">
              <a:solidFill>
                <a:schemeClr val="tx2">
                  <a:lumMod val="60000"/>
                  <a:lumOff val="40000"/>
                </a:schemeClr>
              </a:solidFill>
            </a:endParaRPr>
          </a:p>
        </p:txBody>
      </p:sp>
      <p:sp>
        <p:nvSpPr>
          <p:cNvPr id="22532" name="Rectangle 3"/>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indent="450850">
              <a:tabLst>
                <a:tab pos="3479800" algn="l"/>
              </a:tabLst>
            </a:pPr>
            <a:endParaRPr lang="ru-RU"/>
          </a:p>
        </p:txBody>
      </p:sp>
      <p:sp>
        <p:nvSpPr>
          <p:cNvPr id="22533" name="Rectangle 4"/>
          <p:cNvSpPr>
            <a:spLocks noChangeArrowheads="1"/>
          </p:cNvSpPr>
          <p:nvPr/>
        </p:nvSpPr>
        <p:spPr bwMode="auto">
          <a:xfrm>
            <a:off x="0" y="4714875"/>
            <a:ext cx="9144000" cy="646113"/>
          </a:xfrm>
          <a:prstGeom prst="rect">
            <a:avLst/>
          </a:prstGeom>
          <a:noFill/>
          <a:ln w="9525">
            <a:noFill/>
            <a:miter lim="800000"/>
            <a:headEnd/>
            <a:tailEnd/>
          </a:ln>
        </p:spPr>
        <p:txBody>
          <a:bodyPr anchor="ctr">
            <a:spAutoFit/>
          </a:bodyPr>
          <a:lstStyle/>
          <a:p>
            <a:pPr indent="450850" algn="just"/>
            <a:endParaRPr lang="ru-RU">
              <a:cs typeface="Times New Roman" pitchFamily="18" charset="0"/>
            </a:endParaRPr>
          </a:p>
          <a:p>
            <a:pPr indent="450850" algn="just"/>
            <a:endParaRPr lang="ru-RU"/>
          </a:p>
        </p:txBody>
      </p:sp>
      <p:sp>
        <p:nvSpPr>
          <p:cNvPr id="22534" name="Прямоугольник 299"/>
          <p:cNvSpPr>
            <a:spLocks noChangeArrowheads="1"/>
          </p:cNvSpPr>
          <p:nvPr/>
        </p:nvSpPr>
        <p:spPr bwMode="auto">
          <a:xfrm>
            <a:off x="357188" y="5000625"/>
            <a:ext cx="8572500" cy="1571625"/>
          </a:xfrm>
          <a:prstGeom prst="rect">
            <a:avLst/>
          </a:prstGeom>
          <a:solidFill>
            <a:srgbClr val="DBEEF4"/>
          </a:solidFill>
          <a:ln w="25400" algn="ctr">
            <a:solidFill>
              <a:srgbClr val="385D8A"/>
            </a:solidFill>
            <a:miter lim="800000"/>
            <a:headEnd/>
            <a:tailEnd/>
          </a:ln>
        </p:spPr>
        <p:txBody>
          <a:bodyPr anchor="ctr"/>
          <a:lstStyle/>
          <a:p>
            <a:pPr>
              <a:defRPr/>
            </a:pPr>
            <a:r>
              <a:rPr lang="ru-RU" sz="1600" dirty="0">
                <a:solidFill>
                  <a:srgbClr val="000000"/>
                </a:solidFill>
                <a:latin typeface="Times New Roman" pitchFamily="18" charset="0"/>
              </a:rPr>
              <a:t>«</a:t>
            </a:r>
            <a:r>
              <a:rPr lang="ru-RU" dirty="0">
                <a:solidFill>
                  <a:schemeClr val="tx2">
                    <a:lumMod val="60000"/>
                    <a:lumOff val="40000"/>
                  </a:schemeClr>
                </a:solidFill>
                <a:latin typeface="Times New Roman" pitchFamily="18" charset="0"/>
              </a:rPr>
              <a:t>Бюджет для граждан» нацелен на получение обратной связи от граждан, которым интересны современные проблемы государственных финансов Российской Федерации, а так же муниципальных финансов Федоровского района.</a:t>
            </a:r>
            <a:endParaRPr lang="ru-RU" dirty="0">
              <a:solidFill>
                <a:schemeClr val="tx2">
                  <a:lumMod val="60000"/>
                  <a:lumOff val="40000"/>
                </a:schemeClr>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b="1" dirty="0" smtClean="0">
                <a:solidFill>
                  <a:schemeClr val="tx2">
                    <a:lumMod val="60000"/>
                    <a:lumOff val="40000"/>
                  </a:schemeClr>
                </a:solidFill>
              </a:rPr>
              <a:t>Какие бывают бюджеты?</a:t>
            </a:r>
            <a:r>
              <a:rPr lang="ru-RU" dirty="0" smtClean="0">
                <a:solidFill>
                  <a:schemeClr val="tx2">
                    <a:lumMod val="60000"/>
                    <a:lumOff val="40000"/>
                  </a:schemeClr>
                </a:solidFill>
              </a:rPr>
              <a:t/>
            </a:r>
            <a:br>
              <a:rPr lang="ru-RU" dirty="0" smtClean="0">
                <a:solidFill>
                  <a:schemeClr val="tx2">
                    <a:lumMod val="60000"/>
                    <a:lumOff val="40000"/>
                  </a:schemeClr>
                </a:solidFill>
              </a:rPr>
            </a:br>
            <a:endParaRPr lang="ru-RU" dirty="0">
              <a:solidFill>
                <a:schemeClr val="tx2">
                  <a:lumMod val="60000"/>
                  <a:lumOff val="40000"/>
                </a:schemeClr>
              </a:solidFill>
            </a:endParaRPr>
          </a:p>
        </p:txBody>
      </p:sp>
      <p:sp>
        <p:nvSpPr>
          <p:cNvPr id="50178" name="Скругленный прямоугольник 8"/>
          <p:cNvSpPr>
            <a:spLocks noChangeArrowheads="1"/>
          </p:cNvSpPr>
          <p:nvPr/>
        </p:nvSpPr>
        <p:spPr bwMode="auto">
          <a:xfrm>
            <a:off x="1143000" y="1285875"/>
            <a:ext cx="2224088" cy="381000"/>
          </a:xfrm>
          <a:prstGeom prst="roundRect">
            <a:avLst>
              <a:gd name="adj" fmla="val 16667"/>
            </a:avLst>
          </a:prstGeom>
          <a:gradFill rotWithShape="1">
            <a:gsLst>
              <a:gs pos="0">
                <a:srgbClr val="C9B5E8"/>
              </a:gs>
              <a:gs pos="35001">
                <a:srgbClr val="D9CBEE"/>
              </a:gs>
              <a:gs pos="100000">
                <a:srgbClr val="F0EAF9"/>
              </a:gs>
            </a:gsLst>
            <a:lin ang="16200000" scaled="1"/>
          </a:gradFill>
          <a:ln w="9525" algn="ctr">
            <a:solidFill>
              <a:srgbClr val="7D60A0"/>
            </a:solidFill>
            <a:round/>
            <a:headEnd/>
            <a:tailEnd/>
          </a:ln>
          <a:effectLst>
            <a:outerShdw dist="20000" dir="5400000" rotWithShape="0">
              <a:srgbClr val="000000">
                <a:alpha val="37999"/>
              </a:srgbClr>
            </a:outerShdw>
          </a:effectLst>
        </p:spPr>
        <p:txBody>
          <a:bodyPr anchor="ctr"/>
          <a:lstStyle/>
          <a:p>
            <a:pPr algn="ctr">
              <a:defRPr/>
            </a:pPr>
            <a:r>
              <a:rPr lang="ru-RU" sz="1600" b="1" dirty="0">
                <a:solidFill>
                  <a:schemeClr val="tx2">
                    <a:lumMod val="60000"/>
                    <a:lumOff val="40000"/>
                  </a:schemeClr>
                </a:solidFill>
                <a:latin typeface="Times New Roman" pitchFamily="18" charset="0"/>
              </a:rPr>
              <a:t>Бюджеты семей</a:t>
            </a:r>
            <a:endParaRPr lang="ru-RU" dirty="0">
              <a:solidFill>
                <a:schemeClr val="tx2">
                  <a:lumMod val="60000"/>
                  <a:lumOff val="40000"/>
                </a:schemeClr>
              </a:solidFill>
              <a:latin typeface="Arial" pitchFamily="34" charset="0"/>
            </a:endParaRPr>
          </a:p>
        </p:txBody>
      </p:sp>
      <p:sp>
        <p:nvSpPr>
          <p:cNvPr id="50182" name="Скругленный прямоугольник 15"/>
          <p:cNvSpPr>
            <a:spLocks noChangeArrowheads="1"/>
          </p:cNvSpPr>
          <p:nvPr/>
        </p:nvSpPr>
        <p:spPr bwMode="auto">
          <a:xfrm>
            <a:off x="6072188" y="1285875"/>
            <a:ext cx="2428875" cy="436563"/>
          </a:xfrm>
          <a:prstGeom prst="roundRect">
            <a:avLst>
              <a:gd name="adj" fmla="val 0"/>
            </a:avLst>
          </a:prstGeom>
          <a:gradFill rotWithShape="1">
            <a:gsLst>
              <a:gs pos="0">
                <a:srgbClr val="C9B5E8"/>
              </a:gs>
              <a:gs pos="35001">
                <a:srgbClr val="D9CBEE"/>
              </a:gs>
              <a:gs pos="100000">
                <a:srgbClr val="F0EAF9"/>
              </a:gs>
            </a:gsLst>
            <a:lin ang="16200000" scaled="1"/>
          </a:gradFill>
          <a:ln w="9525" algn="ctr">
            <a:solidFill>
              <a:srgbClr val="7D60A0"/>
            </a:solidFill>
            <a:round/>
            <a:headEnd/>
            <a:tailEnd/>
          </a:ln>
          <a:effectLst>
            <a:outerShdw dist="20000" dir="5400000" rotWithShape="0">
              <a:srgbClr val="000000">
                <a:alpha val="37999"/>
              </a:srgbClr>
            </a:outerShdw>
          </a:effectLst>
        </p:spPr>
        <p:txBody>
          <a:bodyPr anchor="ctr"/>
          <a:lstStyle/>
          <a:p>
            <a:pPr algn="ctr">
              <a:defRPr/>
            </a:pPr>
            <a:endParaRPr lang="ru-RU" sz="1600" b="1" dirty="0">
              <a:solidFill>
                <a:srgbClr val="000000"/>
              </a:solidFill>
              <a:latin typeface="Times New Roman" pitchFamily="18" charset="0"/>
            </a:endParaRPr>
          </a:p>
          <a:p>
            <a:pPr algn="ctr">
              <a:defRPr/>
            </a:pPr>
            <a:r>
              <a:rPr lang="ru-RU" sz="1600" b="1" dirty="0">
                <a:solidFill>
                  <a:schemeClr val="tx2">
                    <a:lumMod val="60000"/>
                    <a:lumOff val="40000"/>
                  </a:schemeClr>
                </a:solidFill>
                <a:latin typeface="Times New Roman" pitchFamily="18" charset="0"/>
              </a:rPr>
              <a:t>Бюджеты организаций</a:t>
            </a:r>
          </a:p>
          <a:p>
            <a:pPr algn="ctr">
              <a:defRPr/>
            </a:pPr>
            <a:endParaRPr lang="ru-RU" dirty="0">
              <a:latin typeface="Arial" pitchFamily="34" charset="0"/>
            </a:endParaRPr>
          </a:p>
        </p:txBody>
      </p:sp>
      <p:sp>
        <p:nvSpPr>
          <p:cNvPr id="50183" name="Скругленный прямоугольник 14"/>
          <p:cNvSpPr>
            <a:spLocks noChangeArrowheads="1"/>
          </p:cNvSpPr>
          <p:nvPr/>
        </p:nvSpPr>
        <p:spPr bwMode="auto">
          <a:xfrm>
            <a:off x="2714625" y="1857375"/>
            <a:ext cx="3416300" cy="1060450"/>
          </a:xfrm>
          <a:prstGeom prst="roundRect">
            <a:avLst>
              <a:gd name="adj" fmla="val 16667"/>
            </a:avLst>
          </a:prstGeom>
          <a:gradFill rotWithShape="1">
            <a:gsLst>
              <a:gs pos="0">
                <a:srgbClr val="FFBE86"/>
              </a:gs>
              <a:gs pos="35001">
                <a:srgbClr val="FFD0AA"/>
              </a:gs>
              <a:gs pos="100000">
                <a:srgbClr val="FFEBDB"/>
              </a:gs>
            </a:gsLst>
            <a:lin ang="16200000" scaled="1"/>
          </a:gradFill>
          <a:ln w="9525" algn="ctr">
            <a:solidFill>
              <a:srgbClr val="F69240"/>
            </a:solidFill>
            <a:round/>
            <a:headEnd/>
            <a:tailEnd/>
          </a:ln>
          <a:effectLst>
            <a:outerShdw dist="20000" dir="5400000" rotWithShape="0">
              <a:srgbClr val="000000">
                <a:alpha val="37999"/>
              </a:srgbClr>
            </a:outerShdw>
          </a:effectLst>
        </p:spPr>
        <p:txBody>
          <a:bodyPr anchor="ctr"/>
          <a:lstStyle/>
          <a:p>
            <a:pPr algn="ctr">
              <a:defRPr/>
            </a:pPr>
            <a:r>
              <a:rPr lang="ru-RU" sz="1600" b="1" dirty="0">
                <a:solidFill>
                  <a:schemeClr val="tx2">
                    <a:lumMod val="60000"/>
                    <a:lumOff val="40000"/>
                  </a:schemeClr>
                </a:solidFill>
                <a:latin typeface="Times New Roman" pitchFamily="18" charset="0"/>
              </a:rPr>
              <a:t>Бюджеты </a:t>
            </a:r>
          </a:p>
          <a:p>
            <a:pPr algn="ctr">
              <a:defRPr/>
            </a:pPr>
            <a:r>
              <a:rPr lang="ru-RU" sz="1600" b="1" dirty="0">
                <a:solidFill>
                  <a:schemeClr val="tx2">
                    <a:lumMod val="60000"/>
                    <a:lumOff val="40000"/>
                  </a:schemeClr>
                </a:solidFill>
                <a:latin typeface="Times New Roman" pitchFamily="18" charset="0"/>
              </a:rPr>
              <a:t>публично-правовых образований:</a:t>
            </a:r>
            <a:endParaRPr lang="ru-RU" dirty="0">
              <a:solidFill>
                <a:schemeClr val="tx2">
                  <a:lumMod val="60000"/>
                  <a:lumOff val="40000"/>
                </a:schemeClr>
              </a:solidFill>
              <a:latin typeface="Arial" pitchFamily="34" charset="0"/>
            </a:endParaRPr>
          </a:p>
        </p:txBody>
      </p:sp>
      <p:cxnSp>
        <p:nvCxnSpPr>
          <p:cNvPr id="13" name="Прямая со стрелкой 12"/>
          <p:cNvCxnSpPr/>
          <p:nvPr/>
        </p:nvCxnSpPr>
        <p:spPr>
          <a:xfrm rot="10800000" flipV="1">
            <a:off x="2143125" y="714375"/>
            <a:ext cx="1143000"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6286500" y="714375"/>
            <a:ext cx="785813"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184" name="Скругленный прямоугольник 18"/>
          <p:cNvSpPr>
            <a:spLocks noChangeArrowheads="1"/>
          </p:cNvSpPr>
          <p:nvPr/>
        </p:nvSpPr>
        <p:spPr bwMode="auto">
          <a:xfrm>
            <a:off x="214313" y="4000500"/>
            <a:ext cx="2482850" cy="1446213"/>
          </a:xfrm>
          <a:prstGeom prst="roundRect">
            <a:avLst>
              <a:gd name="adj" fmla="val 16667"/>
            </a:avLst>
          </a:prstGeom>
          <a:gradFill rotWithShape="1">
            <a:gsLst>
              <a:gs pos="0">
                <a:srgbClr val="C9B5E8"/>
              </a:gs>
              <a:gs pos="35001">
                <a:srgbClr val="D9CBEE"/>
              </a:gs>
              <a:gs pos="100000">
                <a:srgbClr val="F0EAF9"/>
              </a:gs>
            </a:gsLst>
            <a:lin ang="16200000" scaled="1"/>
          </a:gradFill>
          <a:ln w="9525" algn="ctr">
            <a:solidFill>
              <a:srgbClr val="7D60A0"/>
            </a:solidFill>
            <a:round/>
            <a:headEnd/>
            <a:tailEnd/>
          </a:ln>
          <a:effectLst>
            <a:outerShdw dist="20000" dir="5400000" rotWithShape="0">
              <a:srgbClr val="000000">
                <a:alpha val="37999"/>
              </a:srgbClr>
            </a:outerShdw>
          </a:effectLst>
        </p:spPr>
        <p:txBody>
          <a:bodyPr anchor="ctr"/>
          <a:lstStyle/>
          <a:p>
            <a:pPr algn="just">
              <a:defRPr/>
            </a:pPr>
            <a:endParaRPr lang="ru-RU" sz="1500" b="1" dirty="0">
              <a:latin typeface="Times New Roman" pitchFamily="18" charset="0"/>
            </a:endParaRPr>
          </a:p>
          <a:p>
            <a:pPr algn="just">
              <a:defRPr/>
            </a:pPr>
            <a:r>
              <a:rPr lang="ru-RU" sz="1500" b="1" dirty="0">
                <a:solidFill>
                  <a:schemeClr val="tx2">
                    <a:lumMod val="60000"/>
                    <a:lumOff val="40000"/>
                  </a:schemeClr>
                </a:solidFill>
                <a:latin typeface="Times New Roman" pitchFamily="18" charset="0"/>
              </a:rPr>
              <a:t>Российской Федерации</a:t>
            </a:r>
            <a:r>
              <a:rPr lang="ru-RU" sz="1500" dirty="0">
                <a:solidFill>
                  <a:schemeClr val="tx2">
                    <a:lumMod val="60000"/>
                    <a:lumOff val="40000"/>
                  </a:schemeClr>
                </a:solidFill>
                <a:latin typeface="Times New Roman" pitchFamily="18" charset="0"/>
              </a:rPr>
              <a:t> (федеральный бюджет, бюджет государственных внебюджетных фондов Российской Федерации)</a:t>
            </a:r>
          </a:p>
          <a:p>
            <a:pPr algn="ctr">
              <a:defRPr/>
            </a:pPr>
            <a:endParaRPr lang="ru-RU" dirty="0">
              <a:latin typeface="Arial" pitchFamily="34" charset="0"/>
            </a:endParaRPr>
          </a:p>
        </p:txBody>
      </p:sp>
      <p:sp>
        <p:nvSpPr>
          <p:cNvPr id="50185" name="Скругленный прямоугольник 20"/>
          <p:cNvSpPr>
            <a:spLocks noChangeArrowheads="1"/>
          </p:cNvSpPr>
          <p:nvPr/>
        </p:nvSpPr>
        <p:spPr bwMode="auto">
          <a:xfrm>
            <a:off x="3143250" y="3929063"/>
            <a:ext cx="3143250" cy="1600200"/>
          </a:xfrm>
          <a:prstGeom prst="roundRect">
            <a:avLst>
              <a:gd name="adj" fmla="val 16667"/>
            </a:avLst>
          </a:prstGeom>
          <a:gradFill rotWithShape="1">
            <a:gsLst>
              <a:gs pos="0">
                <a:srgbClr val="C9B5E8"/>
              </a:gs>
              <a:gs pos="35001">
                <a:srgbClr val="D9CBEE"/>
              </a:gs>
              <a:gs pos="100000">
                <a:srgbClr val="F0EAF9"/>
              </a:gs>
            </a:gsLst>
            <a:lin ang="16200000" scaled="1"/>
          </a:gradFill>
          <a:ln w="9525" algn="ctr">
            <a:solidFill>
              <a:srgbClr val="7D60A0"/>
            </a:solidFill>
            <a:round/>
            <a:headEnd/>
            <a:tailEnd/>
          </a:ln>
          <a:effectLst>
            <a:outerShdw dist="20000" dir="5400000" rotWithShape="0">
              <a:srgbClr val="000000">
                <a:alpha val="37999"/>
              </a:srgbClr>
            </a:outerShdw>
          </a:effectLst>
        </p:spPr>
        <p:txBody>
          <a:bodyPr anchor="ctr"/>
          <a:lstStyle/>
          <a:p>
            <a:pPr algn="just">
              <a:defRPr/>
            </a:pPr>
            <a:r>
              <a:rPr lang="ru-RU" sz="1600" b="1" dirty="0">
                <a:solidFill>
                  <a:schemeClr val="tx2">
                    <a:lumMod val="60000"/>
                    <a:lumOff val="40000"/>
                  </a:schemeClr>
                </a:solidFill>
                <a:latin typeface="Times New Roman" pitchFamily="18" charset="0"/>
              </a:rPr>
              <a:t>Субъектов Российской Федерации</a:t>
            </a:r>
            <a:endParaRPr lang="ru-RU" sz="1400" dirty="0">
              <a:solidFill>
                <a:schemeClr val="tx2">
                  <a:lumMod val="60000"/>
                  <a:lumOff val="40000"/>
                </a:schemeClr>
              </a:solidFill>
              <a:latin typeface="Times New Roman" pitchFamily="18" charset="0"/>
            </a:endParaRPr>
          </a:p>
          <a:p>
            <a:pPr algn="just">
              <a:defRPr/>
            </a:pPr>
            <a:r>
              <a:rPr lang="ru-RU" sz="1400" dirty="0">
                <a:solidFill>
                  <a:schemeClr val="tx2">
                    <a:lumMod val="60000"/>
                    <a:lumOff val="40000"/>
                  </a:schemeClr>
                </a:solidFill>
                <a:latin typeface="Times New Roman" pitchFamily="18" charset="0"/>
              </a:rPr>
              <a:t> (региональные бюджеты, бюджеты территориальных фондов обязательного медицинского страхования)</a:t>
            </a:r>
            <a:endParaRPr lang="ru-RU" dirty="0">
              <a:solidFill>
                <a:schemeClr val="tx2">
                  <a:lumMod val="60000"/>
                  <a:lumOff val="40000"/>
                </a:schemeClr>
              </a:solidFill>
              <a:latin typeface="Arial" pitchFamily="34" charset="0"/>
            </a:endParaRPr>
          </a:p>
        </p:txBody>
      </p:sp>
      <p:sp>
        <p:nvSpPr>
          <p:cNvPr id="50186" name="Скругленный прямоугольник 21"/>
          <p:cNvSpPr>
            <a:spLocks noChangeArrowheads="1"/>
          </p:cNvSpPr>
          <p:nvPr/>
        </p:nvSpPr>
        <p:spPr bwMode="auto">
          <a:xfrm>
            <a:off x="6572250" y="4000500"/>
            <a:ext cx="2357438" cy="1428750"/>
          </a:xfrm>
          <a:prstGeom prst="roundRect">
            <a:avLst>
              <a:gd name="adj" fmla="val 16667"/>
            </a:avLst>
          </a:prstGeom>
          <a:gradFill rotWithShape="1">
            <a:gsLst>
              <a:gs pos="0">
                <a:srgbClr val="C9B5E8"/>
              </a:gs>
              <a:gs pos="35001">
                <a:srgbClr val="D9CBEE"/>
              </a:gs>
              <a:gs pos="100000">
                <a:srgbClr val="F0EAF9"/>
              </a:gs>
            </a:gsLst>
            <a:lin ang="16200000" scaled="1"/>
          </a:gradFill>
          <a:ln w="9525" algn="ctr">
            <a:solidFill>
              <a:srgbClr val="7D60A0"/>
            </a:solidFill>
            <a:round/>
            <a:headEnd/>
            <a:tailEnd/>
          </a:ln>
          <a:effectLst>
            <a:outerShdw dist="20000" dir="5400000" rotWithShape="0">
              <a:srgbClr val="000000">
                <a:alpha val="37999"/>
              </a:srgbClr>
            </a:outerShdw>
          </a:effectLst>
        </p:spPr>
        <p:txBody>
          <a:bodyPr anchor="ctr"/>
          <a:lstStyle/>
          <a:p>
            <a:pPr algn="ctr">
              <a:defRPr/>
            </a:pPr>
            <a:r>
              <a:rPr lang="ru-RU" sz="1600" b="1" dirty="0">
                <a:solidFill>
                  <a:schemeClr val="tx2">
                    <a:lumMod val="60000"/>
                    <a:lumOff val="40000"/>
                  </a:schemeClr>
                </a:solidFill>
                <a:latin typeface="Times New Roman" pitchFamily="18" charset="0"/>
              </a:rPr>
              <a:t>Муниципальных образований</a:t>
            </a:r>
          </a:p>
          <a:p>
            <a:pPr algn="just">
              <a:defRPr/>
            </a:pPr>
            <a:r>
              <a:rPr lang="ru-RU" sz="1400" dirty="0">
                <a:solidFill>
                  <a:schemeClr val="tx2">
                    <a:lumMod val="60000"/>
                    <a:lumOff val="40000"/>
                  </a:schemeClr>
                </a:solidFill>
                <a:latin typeface="Times New Roman" pitchFamily="18" charset="0"/>
              </a:rPr>
              <a:t>       (местные бюджеты)</a:t>
            </a:r>
            <a:endParaRPr lang="ru-RU" dirty="0">
              <a:solidFill>
                <a:schemeClr val="tx2">
                  <a:lumMod val="60000"/>
                  <a:lumOff val="40000"/>
                </a:schemeClr>
              </a:solidFill>
              <a:latin typeface="Arial" pitchFamily="34" charset="0"/>
            </a:endParaRPr>
          </a:p>
        </p:txBody>
      </p:sp>
      <p:cxnSp>
        <p:nvCxnSpPr>
          <p:cNvPr id="24" name="Прямая со стрелкой 23"/>
          <p:cNvCxnSpPr/>
          <p:nvPr/>
        </p:nvCxnSpPr>
        <p:spPr>
          <a:xfrm rot="10800000" flipV="1">
            <a:off x="1214438" y="3143250"/>
            <a:ext cx="1857375" cy="642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rot="5400000">
            <a:off x="4070351" y="3429000"/>
            <a:ext cx="71596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5786438" y="3143250"/>
            <a:ext cx="2000250" cy="642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rot="5400000">
            <a:off x="4179094" y="1248569"/>
            <a:ext cx="785813"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3566" name="Picture 4"/>
          <p:cNvPicPr>
            <a:picLocks noChangeAspect="1" noChangeArrowheads="1"/>
          </p:cNvPicPr>
          <p:nvPr/>
        </p:nvPicPr>
        <p:blipFill>
          <a:blip r:embed="rId2"/>
          <a:srcRect/>
          <a:stretch>
            <a:fillRect/>
          </a:stretch>
        </p:blipFill>
        <p:spPr bwMode="auto">
          <a:xfrm>
            <a:off x="285750" y="1857375"/>
            <a:ext cx="1978025" cy="1487488"/>
          </a:xfrm>
          <a:prstGeom prst="rect">
            <a:avLst/>
          </a:prstGeom>
          <a:noFill/>
          <a:ln w="9525">
            <a:noFill/>
            <a:miter lim="800000"/>
            <a:headEnd/>
            <a:tailEnd/>
          </a:ln>
        </p:spPr>
      </p:pic>
      <p:pic>
        <p:nvPicPr>
          <p:cNvPr id="23567" name="Picture 11"/>
          <p:cNvPicPr>
            <a:picLocks noChangeAspect="1" noChangeArrowheads="1"/>
          </p:cNvPicPr>
          <p:nvPr/>
        </p:nvPicPr>
        <p:blipFill>
          <a:blip r:embed="rId3"/>
          <a:srcRect/>
          <a:stretch>
            <a:fillRect/>
          </a:stretch>
        </p:blipFill>
        <p:spPr bwMode="auto">
          <a:xfrm>
            <a:off x="6643688" y="1928813"/>
            <a:ext cx="1965325" cy="1460500"/>
          </a:xfrm>
          <a:prstGeom prst="rect">
            <a:avLst/>
          </a:prstGeom>
          <a:noFill/>
          <a:ln w="9525">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smtClean="0"/>
              <a:t/>
            </a:r>
            <a:br>
              <a:rPr lang="ru-RU" dirty="0" smtClean="0"/>
            </a:br>
            <a:endParaRPr lang="ru-RU" dirty="0"/>
          </a:p>
        </p:txBody>
      </p:sp>
      <p:sp>
        <p:nvSpPr>
          <p:cNvPr id="51202" name="Скругленный прямоугольник 682"/>
          <p:cNvSpPr>
            <a:spLocks noChangeArrowheads="1"/>
          </p:cNvSpPr>
          <p:nvPr/>
        </p:nvSpPr>
        <p:spPr bwMode="auto">
          <a:xfrm>
            <a:off x="1000125" y="571500"/>
            <a:ext cx="6946900" cy="1200150"/>
          </a:xfrm>
          <a:prstGeom prst="roundRect">
            <a:avLst>
              <a:gd name="adj" fmla="val 16667"/>
            </a:avLst>
          </a:prstGeom>
          <a:gradFill rotWithShape="1">
            <a:gsLst>
              <a:gs pos="0">
                <a:srgbClr val="C9B5E8"/>
              </a:gs>
              <a:gs pos="35001">
                <a:srgbClr val="D9CBEE"/>
              </a:gs>
              <a:gs pos="100000">
                <a:srgbClr val="F0EAF9"/>
              </a:gs>
            </a:gsLst>
            <a:lin ang="16200000" scaled="1"/>
          </a:gradFill>
          <a:ln w="9525" algn="ctr">
            <a:solidFill>
              <a:srgbClr val="7D60A0"/>
            </a:solidFill>
            <a:round/>
            <a:headEnd/>
            <a:tailEnd/>
          </a:ln>
          <a:effectLst>
            <a:outerShdw dist="20000" dir="5400000" rotWithShape="0">
              <a:srgbClr val="000000">
                <a:alpha val="37999"/>
              </a:srgbClr>
            </a:outerShdw>
          </a:effectLst>
        </p:spPr>
        <p:txBody>
          <a:bodyPr anchor="ctr"/>
          <a:lstStyle/>
          <a:p>
            <a:pPr algn="ctr">
              <a:defRPr/>
            </a:pPr>
            <a:r>
              <a:rPr lang="ru-RU" sz="2000" b="1" dirty="0">
                <a:solidFill>
                  <a:schemeClr val="accent1">
                    <a:lumMod val="75000"/>
                  </a:schemeClr>
                </a:solidFill>
                <a:latin typeface="Times New Roman" pitchFamily="18" charset="0"/>
              </a:rPr>
              <a:t>Консолидированный бюджет Федоровского муниципального района Саратовской области</a:t>
            </a:r>
            <a:endParaRPr lang="ru-RU" dirty="0">
              <a:solidFill>
                <a:schemeClr val="accent1">
                  <a:lumMod val="75000"/>
                </a:schemeClr>
              </a:solidFill>
              <a:latin typeface="Arial" pitchFamily="34" charset="0"/>
            </a:endParaRPr>
          </a:p>
        </p:txBody>
      </p:sp>
      <p:sp>
        <p:nvSpPr>
          <p:cNvPr id="51203" name="Скругленный прямоугольник 686"/>
          <p:cNvSpPr>
            <a:spLocks noChangeArrowheads="1"/>
          </p:cNvSpPr>
          <p:nvPr/>
        </p:nvSpPr>
        <p:spPr bwMode="auto">
          <a:xfrm>
            <a:off x="500063" y="3214688"/>
            <a:ext cx="3616325" cy="1938337"/>
          </a:xfrm>
          <a:prstGeom prst="roundRect">
            <a:avLst>
              <a:gd name="adj" fmla="val 16667"/>
            </a:avLst>
          </a:prstGeom>
          <a:gradFill rotWithShape="1">
            <a:gsLst>
              <a:gs pos="0">
                <a:srgbClr val="C9B5E8"/>
              </a:gs>
              <a:gs pos="35001">
                <a:srgbClr val="D9CBEE"/>
              </a:gs>
              <a:gs pos="100000">
                <a:srgbClr val="F0EAF9"/>
              </a:gs>
            </a:gsLst>
            <a:path path="shape">
              <a:fillToRect l="100000" b="100000"/>
            </a:path>
          </a:gradFill>
          <a:ln w="9525" algn="ctr">
            <a:solidFill>
              <a:srgbClr val="7D60A0"/>
            </a:solidFill>
            <a:round/>
            <a:headEnd/>
            <a:tailEnd/>
          </a:ln>
          <a:effectLst>
            <a:outerShdw dist="20000" dir="5400000" rotWithShape="0">
              <a:srgbClr val="000000">
                <a:alpha val="37999"/>
              </a:srgbClr>
            </a:outerShdw>
          </a:effectLst>
        </p:spPr>
        <p:txBody>
          <a:bodyPr anchor="ctr"/>
          <a:lstStyle/>
          <a:p>
            <a:pPr algn="ctr">
              <a:defRPr/>
            </a:pPr>
            <a:r>
              <a:rPr lang="ru-RU" sz="2200" b="1" dirty="0">
                <a:solidFill>
                  <a:schemeClr val="accent1">
                    <a:lumMod val="75000"/>
                  </a:schemeClr>
                </a:solidFill>
                <a:latin typeface="Times New Roman" pitchFamily="18" charset="0"/>
              </a:rPr>
              <a:t>Районный бюджет</a:t>
            </a:r>
          </a:p>
          <a:p>
            <a:pPr algn="ctr">
              <a:defRPr/>
            </a:pPr>
            <a:r>
              <a:rPr lang="ru-RU" b="1" dirty="0">
                <a:latin typeface="Times New Roman" pitchFamily="18" charset="0"/>
              </a:rPr>
              <a:t> </a:t>
            </a:r>
            <a:endParaRPr lang="ru-RU" dirty="0">
              <a:latin typeface="Times New Roman" pitchFamily="18" charset="0"/>
            </a:endParaRPr>
          </a:p>
          <a:p>
            <a:pPr algn="ctr">
              <a:defRPr/>
            </a:pPr>
            <a:endParaRPr lang="ru-RU" dirty="0">
              <a:latin typeface="Arial" pitchFamily="34" charset="0"/>
            </a:endParaRPr>
          </a:p>
        </p:txBody>
      </p:sp>
      <p:sp>
        <p:nvSpPr>
          <p:cNvPr id="24580"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51205" name="Скругленный прямоугольник 688"/>
          <p:cNvSpPr>
            <a:spLocks noChangeArrowheads="1"/>
          </p:cNvSpPr>
          <p:nvPr/>
        </p:nvSpPr>
        <p:spPr bwMode="auto">
          <a:xfrm>
            <a:off x="4786313" y="3143250"/>
            <a:ext cx="3857625" cy="1928813"/>
          </a:xfrm>
          <a:prstGeom prst="roundRect">
            <a:avLst>
              <a:gd name="adj" fmla="val 7537"/>
            </a:avLst>
          </a:prstGeom>
          <a:gradFill rotWithShape="1">
            <a:gsLst>
              <a:gs pos="0">
                <a:srgbClr val="C9B5E8"/>
              </a:gs>
              <a:gs pos="35001">
                <a:srgbClr val="D9CBEE"/>
              </a:gs>
              <a:gs pos="100000">
                <a:srgbClr val="F0EAF9"/>
              </a:gs>
            </a:gsLst>
            <a:path path="shape">
              <a:fillToRect r="100000" b="100000"/>
            </a:path>
          </a:gradFill>
          <a:ln w="9525" algn="ctr">
            <a:solidFill>
              <a:srgbClr val="7D60A0"/>
            </a:solidFill>
            <a:round/>
            <a:headEnd/>
            <a:tailEnd/>
          </a:ln>
          <a:effectLst>
            <a:outerShdw dist="20000" dir="5400000" rotWithShape="0">
              <a:srgbClr val="000000">
                <a:alpha val="37999"/>
              </a:srgbClr>
            </a:outerShdw>
          </a:effectLst>
        </p:spPr>
        <p:txBody>
          <a:bodyPr anchor="ctr"/>
          <a:lstStyle/>
          <a:p>
            <a:pPr algn="ctr">
              <a:defRPr/>
            </a:pPr>
            <a:r>
              <a:rPr lang="ru-RU" sz="2000" b="1" dirty="0">
                <a:solidFill>
                  <a:schemeClr val="accent1">
                    <a:lumMod val="75000"/>
                  </a:schemeClr>
                </a:solidFill>
                <a:latin typeface="Times New Roman" pitchFamily="18" charset="0"/>
              </a:rPr>
              <a:t>Бюджеты муниципальных образований </a:t>
            </a:r>
          </a:p>
          <a:p>
            <a:pPr algn="ctr">
              <a:defRPr/>
            </a:pPr>
            <a:r>
              <a:rPr lang="ru-RU" sz="2000" b="1" dirty="0">
                <a:solidFill>
                  <a:schemeClr val="accent1">
                    <a:lumMod val="75000"/>
                  </a:schemeClr>
                </a:solidFill>
                <a:latin typeface="Times New Roman" pitchFamily="18" charset="0"/>
              </a:rPr>
              <a:t>15</a:t>
            </a:r>
            <a:endParaRPr lang="ru-RU" dirty="0">
              <a:solidFill>
                <a:schemeClr val="accent1">
                  <a:lumMod val="75000"/>
                </a:schemeClr>
              </a:solidFill>
              <a:latin typeface="Arial" pitchFamily="34" charset="0"/>
            </a:endParaRPr>
          </a:p>
        </p:txBody>
      </p:sp>
      <p:cxnSp>
        <p:nvCxnSpPr>
          <p:cNvPr id="11" name="Прямая со стрелкой 10"/>
          <p:cNvCxnSpPr/>
          <p:nvPr/>
        </p:nvCxnSpPr>
        <p:spPr>
          <a:xfrm>
            <a:off x="5715000" y="1857375"/>
            <a:ext cx="1857375" cy="1214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5400000">
            <a:off x="2178844" y="1893094"/>
            <a:ext cx="1285875" cy="1214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Заголовок 1"/>
          <p:cNvSpPr>
            <a:spLocks noGrp="1"/>
          </p:cNvSpPr>
          <p:nvPr>
            <p:ph type="title"/>
          </p:nvPr>
        </p:nvSpPr>
        <p:spPr/>
        <p:txBody>
          <a:bodyPr/>
          <a:lstStyle/>
          <a:p>
            <a:pPr eaLnBrk="1" hangingPunct="1">
              <a:defRPr/>
            </a:pPr>
            <a:r>
              <a:rPr lang="ru-RU" sz="2800" dirty="0" smtClean="0">
                <a:solidFill>
                  <a:schemeClr val="accent1">
                    <a:lumMod val="75000"/>
                  </a:schemeClr>
                </a:solidFill>
              </a:rPr>
              <a:t>На чем основывается проект местного бюджета</a:t>
            </a:r>
          </a:p>
        </p:txBody>
      </p:sp>
      <p:graphicFrame>
        <p:nvGraphicFramePr>
          <p:cNvPr id="1026" name="Organization Chart 4"/>
          <p:cNvGraphicFramePr>
            <a:graphicFrameLocks noGrp="1"/>
          </p:cNvGraphicFramePr>
          <p:nvPr>
            <p:ph type="chart" idx="1"/>
          </p:nvPr>
        </p:nvGraphicFramePr>
        <p:xfrm>
          <a:off x="357188" y="1857375"/>
          <a:ext cx="8301037" cy="4240213"/>
        </p:xfrm>
        <a:graphic>
          <a:graphicData uri="http://schemas.openxmlformats.org/drawingml/2006/compatibility">
            <com:legacyDrawing xmlns:com="http://schemas.openxmlformats.org/drawingml/2006/compatibility" spid="_x0000_s1026"/>
          </a:graphicData>
        </a:graphic>
      </p:graphicFrame>
      <p:sp>
        <p:nvSpPr>
          <p:cNvPr id="5" name="Скругленный прямоугольник 4"/>
          <p:cNvSpPr/>
          <p:nvPr/>
        </p:nvSpPr>
        <p:spPr>
          <a:xfrm>
            <a:off x="0" y="1196975"/>
            <a:ext cx="9144000" cy="357188"/>
          </a:xfrm>
          <a:prstGeom prst="roundRect">
            <a:avLst>
              <a:gd name="adj" fmla="val 2420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accent1">
                    <a:lumMod val="60000"/>
                    <a:lumOff val="40000"/>
                  </a:schemeClr>
                </a:solidFill>
              </a:rPr>
              <a:t>Бюджет составляется и утверждается сроком на  один год – очередной финансовый год</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b="1" dirty="0" smtClean="0"/>
              <a:t/>
            </a:r>
            <a:br>
              <a:rPr lang="ru-RU" b="1" dirty="0" smtClean="0"/>
            </a:br>
            <a:r>
              <a:rPr lang="ru-RU" sz="3600" b="1" dirty="0" smtClean="0">
                <a:solidFill>
                  <a:srgbClr val="0070C0"/>
                </a:solidFill>
              </a:rPr>
              <a:t>Какие этапы проходит бюджет?</a:t>
            </a:r>
            <a:r>
              <a:rPr lang="ru-RU" dirty="0" smtClean="0">
                <a:solidFill>
                  <a:srgbClr val="0070C0"/>
                </a:solidFill>
              </a:rPr>
              <a:t/>
            </a:r>
            <a:br>
              <a:rPr lang="ru-RU" dirty="0" smtClean="0">
                <a:solidFill>
                  <a:srgbClr val="0070C0"/>
                </a:solidFill>
              </a:rPr>
            </a:br>
            <a:endParaRPr lang="ru-RU" dirty="0">
              <a:solidFill>
                <a:srgbClr val="0070C0"/>
              </a:solidFill>
            </a:endParaRPr>
          </a:p>
        </p:txBody>
      </p:sp>
      <p:sp>
        <p:nvSpPr>
          <p:cNvPr id="28674" name="Rectangle 1"/>
          <p:cNvSpPr>
            <a:spLocks noChangeArrowheads="1"/>
          </p:cNvSpPr>
          <p:nvPr/>
        </p:nvSpPr>
        <p:spPr bwMode="auto">
          <a:xfrm>
            <a:off x="0" y="1285875"/>
            <a:ext cx="9090025" cy="830263"/>
          </a:xfrm>
          <a:prstGeom prst="rect">
            <a:avLst/>
          </a:prstGeom>
          <a:noFill/>
          <a:ln w="9525">
            <a:noFill/>
            <a:miter lim="800000"/>
            <a:headEnd/>
            <a:tailEnd/>
          </a:ln>
        </p:spPr>
        <p:txBody>
          <a:bodyPr wrap="none" anchor="ctr">
            <a:spAutoFit/>
          </a:bodyPr>
          <a:lstStyle/>
          <a:p>
            <a:pPr indent="450850" algn="just"/>
            <a:r>
              <a:rPr lang="ru-RU" sz="1600">
                <a:cs typeface="Times New Roman" pitchFamily="18" charset="0"/>
              </a:rPr>
              <a:t>Составление и утверждение районного бюджета – сложный и многоуровневый процесс,</a:t>
            </a:r>
          </a:p>
          <a:p>
            <a:pPr indent="450850" algn="just"/>
            <a:r>
              <a:rPr lang="ru-RU" sz="1600">
                <a:cs typeface="Times New Roman" pitchFamily="18" charset="0"/>
              </a:rPr>
              <a:t> основанный на правовых нормах. Формирование, рассмотрение и утверждение</a:t>
            </a:r>
          </a:p>
          <a:p>
            <a:pPr indent="450850" algn="just"/>
            <a:r>
              <a:rPr lang="ru-RU" sz="1600">
                <a:cs typeface="Times New Roman" pitchFamily="18" charset="0"/>
              </a:rPr>
              <a:t> районного бюджета происходят ежегодно. </a:t>
            </a:r>
            <a:endParaRPr lang="ru-RU"/>
          </a:p>
        </p:txBody>
      </p:sp>
      <p:sp>
        <p:nvSpPr>
          <p:cNvPr id="28675" name="Rectangle 3"/>
          <p:cNvSpPr>
            <a:spLocks noChangeArrowheads="1"/>
          </p:cNvSpPr>
          <p:nvPr/>
        </p:nvSpPr>
        <p:spPr bwMode="auto">
          <a:xfrm>
            <a:off x="214313" y="2714625"/>
            <a:ext cx="8715375" cy="3540125"/>
          </a:xfrm>
          <a:prstGeom prst="rect">
            <a:avLst/>
          </a:prstGeom>
          <a:noFill/>
          <a:ln w="9525">
            <a:noFill/>
            <a:miter lim="800000"/>
            <a:headEnd/>
            <a:tailEnd/>
          </a:ln>
        </p:spPr>
        <p:txBody>
          <a:bodyPr anchor="ctr">
            <a:spAutoFit/>
          </a:bodyPr>
          <a:lstStyle/>
          <a:p>
            <a:pPr algn="just">
              <a:buFontTx/>
              <a:buChar char="•"/>
            </a:pPr>
            <a:r>
              <a:rPr lang="ru-RU" sz="1600" b="1">
                <a:solidFill>
                  <a:srgbClr val="0070C0"/>
                </a:solidFill>
                <a:cs typeface="Times New Roman" pitchFamily="18" charset="0"/>
              </a:rPr>
              <a:t>Составление проекта бюджета</a:t>
            </a:r>
            <a:r>
              <a:rPr lang="ru-RU" sz="1600">
                <a:solidFill>
                  <a:srgbClr val="0070C0"/>
                </a:solidFill>
                <a:cs typeface="Times New Roman" pitchFamily="18" charset="0"/>
              </a:rPr>
              <a:t>: До начала составления проекта районного бюджета администрацией Федоровского муниципального района принимается нормативно-правовой акт, в котором определяются ответственные исполнители, порядок и сроки работы над документами и материалами, необходимыми для составления проекта районного бюджета. Непосредственное составление районного бюджета осуществляется финансовым управлением администрации Федоровского муниципального района. Составленный проект районного бюджета финансовое управление  представляет на рассмотрение главе администрации  муниципального района. Глава администрации муниципального района   представляет на рассмотрение Собранию депутатов проект решения о районном бюджете.</a:t>
            </a:r>
            <a:endParaRPr lang="ru-RU" sz="1100">
              <a:solidFill>
                <a:srgbClr val="0070C0"/>
              </a:solidFill>
            </a:endParaRPr>
          </a:p>
          <a:p>
            <a:pPr algn="just" eaLnBrk="0" hangingPunct="0">
              <a:buFontTx/>
              <a:buChar char="•"/>
            </a:pPr>
            <a:r>
              <a:rPr lang="ru-RU" sz="1600" b="1">
                <a:solidFill>
                  <a:srgbClr val="0070C0"/>
                </a:solidFill>
                <a:cs typeface="Times New Roman" pitchFamily="18" charset="0"/>
              </a:rPr>
              <a:t>Рассмотрение проекта бюджета</a:t>
            </a:r>
            <a:r>
              <a:rPr lang="ru-RU" sz="1600">
                <a:solidFill>
                  <a:srgbClr val="0070C0"/>
                </a:solidFill>
                <a:cs typeface="Times New Roman" pitchFamily="18" charset="0"/>
              </a:rPr>
              <a:t>: Проект районного бюджета рассматривается на публичных слушаниях, депутатами на заседаниях комитетов и комиссий.</a:t>
            </a:r>
            <a:endParaRPr lang="ru-RU" sz="1100">
              <a:solidFill>
                <a:srgbClr val="0070C0"/>
              </a:solidFill>
            </a:endParaRPr>
          </a:p>
          <a:p>
            <a:pPr algn="just" eaLnBrk="0" hangingPunct="0">
              <a:buFontTx/>
              <a:buChar char="•"/>
            </a:pPr>
            <a:r>
              <a:rPr lang="ru-RU" sz="1600" b="1">
                <a:solidFill>
                  <a:srgbClr val="0070C0"/>
                </a:solidFill>
                <a:cs typeface="Times New Roman" pitchFamily="18" charset="0"/>
              </a:rPr>
              <a:t>Утверждение бюджета</a:t>
            </a:r>
            <a:r>
              <a:rPr lang="ru-RU" sz="1600">
                <a:solidFill>
                  <a:srgbClr val="0070C0"/>
                </a:solidFill>
                <a:cs typeface="Times New Roman" pitchFamily="18" charset="0"/>
              </a:rPr>
              <a:t>: Решение о районном бюджете на очередной финансовый год утверждается Собранием  депутатов Федоровского муниципального района.</a:t>
            </a:r>
            <a:endParaRPr lang="ru-RU">
              <a:solidFill>
                <a:srgbClr val="0070C0"/>
              </a:solidFill>
            </a:endParaRPr>
          </a:p>
        </p:txBody>
      </p:sp>
      <p:sp>
        <p:nvSpPr>
          <p:cNvPr id="8" name="Скругленный прямоугольник 7"/>
          <p:cNvSpPr/>
          <p:nvPr/>
        </p:nvSpPr>
        <p:spPr>
          <a:xfrm>
            <a:off x="0" y="1214438"/>
            <a:ext cx="9144000" cy="12715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sp>
        <p:nvSpPr>
          <p:cNvPr id="28677" name="Rectangle 4"/>
          <p:cNvSpPr>
            <a:spLocks noChangeArrowheads="1"/>
          </p:cNvSpPr>
          <p:nvPr/>
        </p:nvSpPr>
        <p:spPr bwMode="auto">
          <a:xfrm>
            <a:off x="0" y="0"/>
            <a:ext cx="9090025" cy="2308225"/>
          </a:xfrm>
          <a:prstGeom prst="rect">
            <a:avLst/>
          </a:prstGeom>
          <a:noFill/>
          <a:ln w="9525">
            <a:noFill/>
            <a:miter lim="800000"/>
            <a:headEnd/>
            <a:tailEnd/>
          </a:ln>
        </p:spPr>
        <p:txBody>
          <a:bodyPr wrap="none" anchor="ctr">
            <a:spAutoFit/>
          </a:bodyPr>
          <a:lstStyle/>
          <a:p>
            <a:pPr indent="450850" algn="just"/>
            <a:endParaRPr lang="ru-RU" sz="1600">
              <a:cs typeface="Times New Roman" pitchFamily="18" charset="0"/>
            </a:endParaRPr>
          </a:p>
          <a:p>
            <a:pPr indent="450850" algn="just"/>
            <a:endParaRPr lang="ru-RU" sz="1600">
              <a:cs typeface="Times New Roman" pitchFamily="18" charset="0"/>
            </a:endParaRPr>
          </a:p>
          <a:p>
            <a:pPr indent="450850" algn="just"/>
            <a:endParaRPr lang="ru-RU" sz="1600">
              <a:cs typeface="Times New Roman" pitchFamily="18" charset="0"/>
            </a:endParaRPr>
          </a:p>
          <a:p>
            <a:pPr indent="450850" algn="just"/>
            <a:endParaRPr lang="ru-RU" sz="1600">
              <a:cs typeface="Times New Roman" pitchFamily="18" charset="0"/>
            </a:endParaRPr>
          </a:p>
          <a:p>
            <a:pPr indent="450850" algn="just"/>
            <a:endParaRPr lang="ru-RU" sz="1600">
              <a:cs typeface="Times New Roman" pitchFamily="18" charset="0"/>
            </a:endParaRPr>
          </a:p>
          <a:p>
            <a:pPr indent="450850" algn="just"/>
            <a:endParaRPr lang="ru-RU" sz="1600">
              <a:solidFill>
                <a:srgbClr val="FF0000"/>
              </a:solidFill>
              <a:cs typeface="Times New Roman" pitchFamily="18" charset="0"/>
            </a:endParaRPr>
          </a:p>
          <a:p>
            <a:pPr indent="450850" algn="just"/>
            <a:r>
              <a:rPr lang="ru-RU" sz="1600">
                <a:solidFill>
                  <a:schemeClr val="bg1"/>
                </a:solidFill>
                <a:cs typeface="Times New Roman" pitchFamily="18" charset="0"/>
              </a:rPr>
              <a:t>Составление и утверждение районного бюджета – сложный и многоуровневый процесс,</a:t>
            </a:r>
          </a:p>
          <a:p>
            <a:pPr indent="450850" algn="just"/>
            <a:r>
              <a:rPr lang="ru-RU" sz="1600">
                <a:solidFill>
                  <a:schemeClr val="bg1"/>
                </a:solidFill>
                <a:cs typeface="Times New Roman" pitchFamily="18" charset="0"/>
              </a:rPr>
              <a:t>основанный на правовых нормах. Формирование, рассмотрение и утверждение</a:t>
            </a:r>
          </a:p>
          <a:p>
            <a:pPr indent="450850" algn="just"/>
            <a:r>
              <a:rPr lang="ru-RU" sz="1600">
                <a:solidFill>
                  <a:schemeClr val="bg1"/>
                </a:solidFill>
                <a:cs typeface="Times New Roman" pitchFamily="18" charset="0"/>
              </a:rPr>
              <a:t> районного бюджета происходят ежегодно. </a:t>
            </a:r>
            <a:endParaRPr lang="ru-RU" sz="1600">
              <a:solidFill>
                <a:schemeClr val="bg1"/>
              </a:solidFill>
            </a:endParaRPr>
          </a:p>
        </p:txBody>
      </p:sp>
    </p:spTree>
  </p:cSld>
  <p:clrMapOvr>
    <a:masterClrMapping/>
  </p:clrMapOvr>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3226</TotalTime>
  <Words>2309</Words>
  <Application>Microsoft Office PowerPoint</Application>
  <PresentationFormat>Экран (4:3)</PresentationFormat>
  <Paragraphs>434</Paragraphs>
  <Slides>39</Slides>
  <Notes>1</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2</vt:i4>
      </vt:variant>
      <vt:variant>
        <vt:lpstr>Заголовки слайдов</vt:lpstr>
      </vt:variant>
      <vt:variant>
        <vt:i4>39</vt:i4>
      </vt:variant>
    </vt:vector>
  </HeadingPairs>
  <TitlesOfParts>
    <vt:vector size="47" baseType="lpstr">
      <vt:lpstr>Arial</vt:lpstr>
      <vt:lpstr>Calibri</vt:lpstr>
      <vt:lpstr>Times New Roman</vt:lpstr>
      <vt:lpstr>Shruti</vt:lpstr>
      <vt:lpstr>Wingdings</vt:lpstr>
      <vt:lpstr>Тема Office</vt:lpstr>
      <vt:lpstr>Лист Microsoft Office Excel 97-2003</vt:lpstr>
      <vt:lpstr>Worksheet</vt:lpstr>
      <vt:lpstr>Слайд 1</vt:lpstr>
      <vt:lpstr>Слайд 2</vt:lpstr>
      <vt:lpstr> </vt:lpstr>
      <vt:lpstr>  Бюджет играет центральную роль в экономике района и решении различных проблем в его развитии. Внимательное изучение бюджета дает представление о намерениях власти, ее политике, распределении ею финансовых ресурсов. Благодаря анализу бюджета можно установить, как распределяются денежные средства, расходуются ли они по назначению. Контроль за местным бюджетом особенно уместен, если иметь в виду, что он формируется за счет граждан и организаций. Эти средства изымаются в виде налогов, различных сборов и пошлин у физических и юридических лиц для проведения значимой для общества деятельности. Проверка фактического использования бюджетных средств - закономерный и обязательный процесс, особенно в условиях недостатка имеющихся резервов. Именно поэтому пришло время для опубликования простого и доступного для каждого гражданина анализа бюджета и бюджетных процессов. И мы надеемся, что данная презентация послужит обеспечению роста интереса граждан к вопросам использования бюджета. Ведь только при наличии у граждан чувства собственной причастности к бюджетному процессу и возможности высказать свое мнение можно рассчитывать на то, что население будет добросовестно участвовать как в формировании бюджета, так и его исполнении. </vt:lpstr>
      <vt:lpstr>Что такое бюджет?  </vt:lpstr>
      <vt:lpstr>Какие бывают бюджеты? </vt:lpstr>
      <vt:lpstr> </vt:lpstr>
      <vt:lpstr>На чем основывается проект местного бюджета</vt:lpstr>
      <vt:lpstr> Какие этапы проходит бюджет? </vt:lpstr>
      <vt:lpstr>Общие характеристики бюджетов Доходы – Расходы = Дефицит (Профицит)  </vt:lpstr>
      <vt:lpstr>Основные характеристики бюджета Федоровского муниципального района на 2016 год</vt:lpstr>
      <vt:lpstr>Доходы бюджета </vt:lpstr>
      <vt:lpstr>  Межбюджетные трансферты - основной вид безвозмездных перечислений </vt:lpstr>
      <vt:lpstr>  Структура доходов районного бюджета на  2016  год(проценты)</vt:lpstr>
      <vt:lpstr>  Структура доходов районного бюджета на  2016  год(проценты)</vt:lpstr>
      <vt:lpstr>Структура налоговых и неналоговых доходов районного бюджета на 2016  год ( проценты)</vt:lpstr>
      <vt:lpstr>Налоговые доходы на 2016 год (тыс.руб.)</vt:lpstr>
      <vt:lpstr>Структура налоговых доходов районного бюджета на 2016 год (  проценты)</vt:lpstr>
      <vt:lpstr>Неналоговые доходы на 2016 год (тыс.руб.)</vt:lpstr>
      <vt:lpstr>Безвозмездные поступления в районный бюджет на 2016 год (тыс.руб.)</vt:lpstr>
      <vt:lpstr> Динамика  безвозмездных поступлений в районный бюджет в 2016 году</vt:lpstr>
      <vt:lpstr>  Основные мероприятия  по мобилизации доходов бюджета  </vt:lpstr>
      <vt:lpstr>Расходы бюджета </vt:lpstr>
      <vt:lpstr> Расходы районного бюджета  на 2016 год по разделам</vt:lpstr>
      <vt:lpstr> Структура расходы районного бюджета на соц.сферу на 2016  год (проценты)  </vt:lpstr>
      <vt:lpstr>Структура расходов районного бюджета на 2015  год (проценты)</vt:lpstr>
      <vt:lpstr>Отдельные показатели  бюджета на 2016 год</vt:lpstr>
      <vt:lpstr>Образование</vt:lpstr>
      <vt:lpstr> </vt:lpstr>
      <vt:lpstr>Культура</vt:lpstr>
      <vt:lpstr>СОЦИАЛЬНАЯ ПОЛИТИКА</vt:lpstr>
      <vt:lpstr>  Источники финансирования дефицита районного бюджета </vt:lpstr>
      <vt:lpstr>Источники внутреннего финансирования  бюджета на 2016 год (тыс.руб.)</vt:lpstr>
      <vt:lpstr>Основные показатели развития  экономики Фёдоровского   муниципального района за 2016 г </vt:lpstr>
      <vt:lpstr>Слайд 35</vt:lpstr>
      <vt:lpstr>Рынок товаров и услуг.</vt:lpstr>
      <vt:lpstr>Оборот розничной торговли</vt:lpstr>
      <vt:lpstr>Оборот общественного питания </vt:lpstr>
      <vt:lpstr>Объем платных услуг населению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181</cp:revision>
  <dcterms:created xsi:type="dcterms:W3CDTF">2013-12-30T06:44:56Z</dcterms:created>
  <dcterms:modified xsi:type="dcterms:W3CDTF">2015-12-25T07:44:06Z</dcterms:modified>
</cp:coreProperties>
</file>